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58" r:id="rId5"/>
    <p:sldId id="259" r:id="rId6"/>
    <p:sldId id="277" r:id="rId7"/>
    <p:sldId id="278" r:id="rId8"/>
    <p:sldId id="267" r:id="rId9"/>
    <p:sldId id="270" r:id="rId10"/>
    <p:sldId id="268" r:id="rId11"/>
    <p:sldId id="260" r:id="rId12"/>
    <p:sldId id="266" r:id="rId13"/>
    <p:sldId id="263" r:id="rId14"/>
    <p:sldId id="264" r:id="rId15"/>
    <p:sldId id="271" r:id="rId16"/>
    <p:sldId id="272" r:id="rId17"/>
    <p:sldId id="265" r:id="rId18"/>
    <p:sldId id="262" r:id="rId19"/>
    <p:sldId id="273" r:id="rId20"/>
    <p:sldId id="274" r:id="rId21"/>
    <p:sldId id="275" r:id="rId22"/>
    <p:sldId id="276" r:id="rId23"/>
    <p:sldId id="261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1773-C6AA-46F1-AF46-C662A939BD87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45EB-3CC1-426A-B924-30DF961BD3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337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1773-C6AA-46F1-AF46-C662A939BD87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45EB-3CC1-426A-B924-30DF961BD3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90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1773-C6AA-46F1-AF46-C662A939BD87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45EB-3CC1-426A-B924-30DF961BD3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394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1773-C6AA-46F1-AF46-C662A939BD87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45EB-3CC1-426A-B924-30DF961BD3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39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1773-C6AA-46F1-AF46-C662A939BD87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45EB-3CC1-426A-B924-30DF961BD3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92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1773-C6AA-46F1-AF46-C662A939BD87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45EB-3CC1-426A-B924-30DF961BD3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22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1773-C6AA-46F1-AF46-C662A939BD87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45EB-3CC1-426A-B924-30DF961BD3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99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1773-C6AA-46F1-AF46-C662A939BD87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45EB-3CC1-426A-B924-30DF961BD3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701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1773-C6AA-46F1-AF46-C662A939BD87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45EB-3CC1-426A-B924-30DF961BD3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215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1773-C6AA-46F1-AF46-C662A939BD87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45EB-3CC1-426A-B924-30DF961BD3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030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1773-C6AA-46F1-AF46-C662A939BD87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45EB-3CC1-426A-B924-30DF961BD3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91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81773-C6AA-46F1-AF46-C662A939BD87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345EB-3CC1-426A-B924-30DF961BD3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40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pd67.site.ac-strasbourg.fr/arts_visuels/" TargetMode="External"/><Relationship Id="rId2" Type="http://schemas.openxmlformats.org/officeDocument/2006/relationships/hyperlink" Target="mailto:anne.matthaey@ac-strasbourg.fr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duscol.education.fr/cid91996/mobiliser-le-langage-dans-toutes-ses-dimensions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s://artplastoc.blogspot.com/2013/04/142-la-cabane-dans-lart-contemporain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inyamaruyama.com/" TargetMode="External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://www.pascalhpoiro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duscol.education.fr/cid91996/mobiliser-le-langage-dans-toutes-ses-dimension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Pistes plastiques pour explorer l’environnement proche </a:t>
            </a:r>
            <a:br>
              <a:rPr lang="fr-FR" b="1" dirty="0" smtClean="0">
                <a:solidFill>
                  <a:srgbClr val="7030A0"/>
                </a:solidFill>
              </a:rPr>
            </a:br>
            <a:r>
              <a:rPr lang="fr-FR" b="1" dirty="0" smtClean="0">
                <a:solidFill>
                  <a:srgbClr val="7030A0"/>
                </a:solidFill>
              </a:rPr>
              <a:t>en maternelle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93371" y="5690382"/>
            <a:ext cx="9788434" cy="1167618"/>
          </a:xfrm>
        </p:spPr>
        <p:txBody>
          <a:bodyPr>
            <a:normAutofit fontScale="85000" lnSpcReduction="10000"/>
          </a:bodyPr>
          <a:lstStyle/>
          <a:p>
            <a:r>
              <a:rPr lang="fr-FR" dirty="0">
                <a:hlinkClick r:id="rId2"/>
              </a:rPr>
              <a:t>a</a:t>
            </a:r>
            <a:r>
              <a:rPr lang="fr-FR" dirty="0" smtClean="0">
                <a:hlinkClick r:id="rId2"/>
              </a:rPr>
              <a:t>nne.matthaey@ac-strasbourg.fr</a:t>
            </a:r>
            <a:r>
              <a:rPr lang="fr-FR" dirty="0" smtClean="0"/>
              <a:t> CPD arts plastiques 2020</a:t>
            </a:r>
          </a:p>
          <a:p>
            <a:r>
              <a:rPr lang="fr-FR" dirty="0" smtClean="0">
                <a:hlinkClick r:id="rId3"/>
              </a:rPr>
              <a:t>http://cpd67.site.ac-strasbourg.fr/arts_visuels/</a:t>
            </a:r>
            <a:endParaRPr lang="fr-FR" dirty="0" smtClean="0"/>
          </a:p>
          <a:p>
            <a:r>
              <a:rPr lang="fr-FR" dirty="0" smtClean="0"/>
              <a:t>Les photos de productions plastiques figurant dans ce document sont de Fabienne </a:t>
            </a:r>
            <a:r>
              <a:rPr lang="fr-FR" dirty="0" err="1" smtClean="0"/>
              <a:t>Py</a:t>
            </a:r>
            <a:r>
              <a:rPr lang="fr-FR" dirty="0" smtClean="0"/>
              <a:t>, CPDAP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96537" y="3670756"/>
            <a:ext cx="10998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En lien avec le guide « Les mots de la maternelle », Ministère de l’Education nationale</a:t>
            </a:r>
          </a:p>
          <a:p>
            <a:endParaRPr lang="fr-FR" sz="2400" b="1" dirty="0" smtClean="0">
              <a:solidFill>
                <a:srgbClr val="C00000"/>
              </a:solidFill>
            </a:endParaRPr>
          </a:p>
          <a:p>
            <a:r>
              <a:rPr lang="fr-FR" sz="2400" b="1" dirty="0" smtClean="0">
                <a:solidFill>
                  <a:srgbClr val="C00000"/>
                </a:solidFill>
              </a:rPr>
              <a:t>Ressources complémentaires : </a:t>
            </a:r>
            <a:r>
              <a:rPr lang="fr-FR" sz="2400" b="1" dirty="0" smtClean="0">
                <a:solidFill>
                  <a:srgbClr val="C00000"/>
                </a:solidFill>
                <a:hlinkClick r:id="rId4"/>
              </a:rPr>
              <a:t>https</a:t>
            </a:r>
            <a:r>
              <a:rPr lang="fr-FR" sz="2400" b="1" dirty="0">
                <a:solidFill>
                  <a:srgbClr val="C00000"/>
                </a:solidFill>
                <a:hlinkClick r:id="rId4"/>
              </a:rPr>
              <a:t>://</a:t>
            </a:r>
            <a:r>
              <a:rPr lang="fr-FR" sz="2400" b="1" dirty="0" smtClean="0">
                <a:solidFill>
                  <a:srgbClr val="C00000"/>
                </a:solidFill>
                <a:hlinkClick r:id="rId4"/>
              </a:rPr>
              <a:t>eduscol.education.fr/cid91996/mobiliser-le-langage-dans-toutes-ses-dimensions.html</a:t>
            </a:r>
            <a:r>
              <a:rPr lang="fr-FR" sz="2400" b="1" dirty="0" smtClean="0">
                <a:solidFill>
                  <a:srgbClr val="C00000"/>
                </a:solidFill>
              </a:rPr>
              <a:t> </a:t>
            </a:r>
            <a:endParaRPr lang="fr-F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4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1000" y="2743198"/>
            <a:ext cx="3086101" cy="411480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000" y="0"/>
            <a:ext cx="9144000" cy="68580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9248503" y="78938"/>
            <a:ext cx="282157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Modifier un espace familier </a:t>
            </a:r>
            <a:r>
              <a:rPr lang="fr-FR" sz="2400" dirty="0" smtClean="0"/>
              <a:t>permet de le voir différemment et d’en faire ressortir les caractéristiques.</a:t>
            </a:r>
          </a:p>
          <a:p>
            <a:r>
              <a:rPr lang="fr-FR" dirty="0" smtClean="0"/>
              <a:t>On devient sensible à la lumière, la hauteur sous plafond, les dimensions, etc.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468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5712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Piste 3 : Créer et faire évoluer des espaces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08296"/>
            <a:ext cx="10515600" cy="5549704"/>
          </a:xfrm>
        </p:spPr>
        <p:txBody>
          <a:bodyPr>
            <a:no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Fabriquer une cabane dans la classe </a:t>
            </a:r>
            <a:r>
              <a:rPr lang="fr-FR" sz="2400" dirty="0" smtClean="0"/>
              <a:t>où on puisse se sentir bien pour lire, se reposer (variante : pour qu’on puisse se </a:t>
            </a:r>
            <a:r>
              <a:rPr lang="fr-FR" sz="2400" dirty="0" smtClean="0"/>
              <a:t>retrouver </a:t>
            </a:r>
            <a:r>
              <a:rPr lang="fr-FR" sz="2400" dirty="0" smtClean="0"/>
              <a:t>à 2 pour jouer ou parler). </a:t>
            </a:r>
            <a:r>
              <a:rPr lang="fr-FR" sz="2400" b="1" dirty="0" smtClean="0">
                <a:solidFill>
                  <a:srgbClr val="C00000"/>
                </a:solidFill>
              </a:rPr>
              <a:t>Mettre en mots les actions, les </a:t>
            </a:r>
            <a:r>
              <a:rPr lang="fr-FR" sz="2400" b="1" dirty="0" smtClean="0">
                <a:solidFill>
                  <a:srgbClr val="C00000"/>
                </a:solidFill>
              </a:rPr>
              <a:t>sensations </a:t>
            </a:r>
            <a:r>
              <a:rPr lang="fr-FR" sz="2400" dirty="0" smtClean="0">
                <a:solidFill>
                  <a:srgbClr val="C00000"/>
                </a:solidFill>
              </a:rPr>
              <a:t>(verbes, adjectifs).</a:t>
            </a:r>
            <a:endParaRPr lang="fr-FR" sz="2400" dirty="0" smtClean="0">
              <a:solidFill>
                <a:srgbClr val="C00000"/>
              </a:solidFill>
            </a:endParaRPr>
          </a:p>
          <a:p>
            <a:r>
              <a:rPr lang="fr-FR" sz="2400" b="1" dirty="0" smtClean="0">
                <a:solidFill>
                  <a:srgbClr val="7030A0"/>
                </a:solidFill>
              </a:rPr>
              <a:t>Pour se donner des idées, regarder des cabanes ou des espaces créées par des artistes, </a:t>
            </a:r>
            <a:r>
              <a:rPr lang="fr-FR" sz="2400" b="1" dirty="0" smtClean="0">
                <a:solidFill>
                  <a:srgbClr val="C00000"/>
                </a:solidFill>
              </a:rPr>
              <a:t>décrire.</a:t>
            </a:r>
            <a:endParaRPr lang="fr-FR" sz="2400" b="1" dirty="0" smtClean="0">
              <a:solidFill>
                <a:srgbClr val="C00000"/>
              </a:solidFill>
            </a:endParaRPr>
          </a:p>
          <a:p>
            <a:r>
              <a:rPr lang="fr-FR" sz="2400" b="1" dirty="0" smtClean="0">
                <a:solidFill>
                  <a:srgbClr val="7030A0"/>
                </a:solidFill>
              </a:rPr>
              <a:t>Faire vivre cette cabane </a:t>
            </a:r>
            <a:r>
              <a:rPr lang="fr-FR" sz="2400" dirty="0" smtClean="0"/>
              <a:t>(l’utiliser), </a:t>
            </a:r>
            <a:r>
              <a:rPr lang="fr-FR" sz="2400" b="1" dirty="0" smtClean="0">
                <a:solidFill>
                  <a:srgbClr val="7030A0"/>
                </a:solidFill>
              </a:rPr>
              <a:t>y apporter des modifications, </a:t>
            </a:r>
            <a:r>
              <a:rPr lang="fr-FR" sz="2400" b="1" dirty="0" smtClean="0">
                <a:solidFill>
                  <a:srgbClr val="C00000"/>
                </a:solidFill>
              </a:rPr>
              <a:t>décrire, argumenter</a:t>
            </a:r>
            <a:r>
              <a:rPr lang="fr-FR" sz="2400" dirty="0" smtClean="0"/>
              <a:t>.</a:t>
            </a:r>
            <a:endParaRPr lang="fr-FR" sz="2400" dirty="0" smtClean="0"/>
          </a:p>
          <a:p>
            <a:r>
              <a:rPr lang="fr-FR" sz="2400" b="1" dirty="0" smtClean="0">
                <a:solidFill>
                  <a:srgbClr val="7030A0"/>
                </a:solidFill>
              </a:rPr>
              <a:t>Garder en mémoire </a:t>
            </a:r>
            <a:r>
              <a:rPr lang="fr-FR" sz="2400" dirty="0" smtClean="0"/>
              <a:t>(photos) ce que l’on a fait (processus de construction) et ce que l’on y fait (utilisation) et </a:t>
            </a:r>
            <a:r>
              <a:rPr lang="fr-FR" sz="2400" b="1" dirty="0" smtClean="0">
                <a:solidFill>
                  <a:srgbClr val="C00000"/>
                </a:solidFill>
              </a:rPr>
              <a:t>réactiver le vocabulaire et les structures </a:t>
            </a:r>
            <a:r>
              <a:rPr lang="fr-FR" sz="2400" b="1" dirty="0" smtClean="0">
                <a:solidFill>
                  <a:srgbClr val="C00000"/>
                </a:solidFill>
              </a:rPr>
              <a:t>apprises (décrire, raconter)</a:t>
            </a:r>
            <a:r>
              <a:rPr lang="fr-FR" sz="2400" dirty="0" smtClean="0"/>
              <a:t>. </a:t>
            </a:r>
            <a:endParaRPr lang="fr-FR" sz="2400" dirty="0" smtClean="0"/>
          </a:p>
          <a:p>
            <a:r>
              <a:rPr lang="fr-FR" sz="2400" b="1" dirty="0" smtClean="0">
                <a:solidFill>
                  <a:srgbClr val="7030A0"/>
                </a:solidFill>
              </a:rPr>
              <a:t>Aller explorer d’autres espaces</a:t>
            </a:r>
            <a:r>
              <a:rPr lang="fr-FR" sz="2400" dirty="0" smtClean="0"/>
              <a:t> pour éprouver d’autres sensations, </a:t>
            </a:r>
            <a:r>
              <a:rPr lang="fr-FR" sz="2400" b="1" dirty="0" smtClean="0">
                <a:solidFill>
                  <a:srgbClr val="C00000"/>
                </a:solidFill>
              </a:rPr>
              <a:t>réactiver le vocabulaire et les structures apprises, introduire d’autres mots</a:t>
            </a:r>
            <a:r>
              <a:rPr lang="fr-FR" sz="2400" dirty="0" smtClean="0"/>
              <a:t>. </a:t>
            </a:r>
            <a:r>
              <a:rPr lang="fr-FR" sz="2400" b="1" dirty="0" smtClean="0">
                <a:solidFill>
                  <a:srgbClr val="7030A0"/>
                </a:solidFill>
              </a:rPr>
              <a:t>Garder traces </a:t>
            </a:r>
            <a:r>
              <a:rPr lang="fr-FR" sz="2400" dirty="0" smtClean="0"/>
              <a:t>de ces nouveaux espaces (photos, collectes pour pouvoir </a:t>
            </a:r>
            <a:r>
              <a:rPr lang="fr-FR" sz="2400" b="1" dirty="0" smtClean="0">
                <a:solidFill>
                  <a:srgbClr val="C00000"/>
                </a:solidFill>
              </a:rPr>
              <a:t>réactiver en classe</a:t>
            </a:r>
            <a:r>
              <a:rPr lang="fr-FR" sz="2400" dirty="0" smtClean="0"/>
              <a:t>).</a:t>
            </a:r>
          </a:p>
          <a:p>
            <a:r>
              <a:rPr lang="fr-FR" sz="2400" b="1" dirty="0" smtClean="0">
                <a:solidFill>
                  <a:srgbClr val="7030A0"/>
                </a:solidFill>
              </a:rPr>
              <a:t>Construire des cabanes dans un autre environnement</a:t>
            </a:r>
            <a:r>
              <a:rPr lang="fr-FR" sz="2400" dirty="0" smtClean="0"/>
              <a:t>, avec d’autres contraintes (à l’extérieur par exemple), </a:t>
            </a:r>
            <a:r>
              <a:rPr lang="fr-FR" sz="2400" b="1" dirty="0" smtClean="0">
                <a:solidFill>
                  <a:srgbClr val="C00000"/>
                </a:solidFill>
              </a:rPr>
              <a:t>travailler le langage en action</a:t>
            </a:r>
            <a:r>
              <a:rPr lang="fr-FR" sz="2400" dirty="0" smtClean="0"/>
              <a:t>. </a:t>
            </a:r>
          </a:p>
          <a:p>
            <a:r>
              <a:rPr lang="fr-FR" sz="2400" b="1" dirty="0" smtClean="0">
                <a:solidFill>
                  <a:srgbClr val="7030A0"/>
                </a:solidFill>
              </a:rPr>
              <a:t>Pour se donner des idées, faire des sorties </a:t>
            </a:r>
            <a:r>
              <a:rPr lang="fr-FR" sz="2400" dirty="0" smtClean="0"/>
              <a:t>dans le quartier : aller observer </a:t>
            </a:r>
            <a:r>
              <a:rPr lang="fr-FR" sz="2400" b="1" dirty="0" smtClean="0">
                <a:solidFill>
                  <a:srgbClr val="C00000"/>
                </a:solidFill>
              </a:rPr>
              <a:t>et décrire </a:t>
            </a:r>
            <a:r>
              <a:rPr lang="fr-FR" sz="2400" dirty="0" smtClean="0"/>
              <a:t>des cabanes et d’autres constructions. (Possibilité de monter un projet avec un architecte)</a:t>
            </a:r>
          </a:p>
          <a:p>
            <a:r>
              <a:rPr lang="fr-FR" sz="2400" dirty="0" smtClean="0"/>
              <a:t>Variante : </a:t>
            </a:r>
            <a:r>
              <a:rPr lang="fr-FR" sz="2400" b="1" dirty="0" smtClean="0">
                <a:solidFill>
                  <a:srgbClr val="7030A0"/>
                </a:solidFill>
              </a:rPr>
              <a:t>fabriquer des cabanes pour la mascotte </a:t>
            </a:r>
            <a:r>
              <a:rPr lang="fr-FR" sz="2400" dirty="0" smtClean="0"/>
              <a:t>correspondant à des besoins différents: une cabane pour se reposer, une cabane pour jouer, une cabane pour se rencontrer (même démarche transposée à une échelle plus petite)…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30274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54879" cy="35661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879" y="0"/>
            <a:ext cx="4754880" cy="35661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192" y="3566159"/>
            <a:ext cx="5354728" cy="329184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7381" y="0"/>
            <a:ext cx="2674620" cy="356616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4287" y="3553049"/>
            <a:ext cx="4424079" cy="331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1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3131" y="4152507"/>
            <a:ext cx="5098869" cy="2704013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79" y="0"/>
            <a:ext cx="7093129" cy="5319848"/>
          </a:xfrm>
        </p:spPr>
      </p:pic>
      <p:sp>
        <p:nvSpPr>
          <p:cNvPr id="6" name="ZoneTexte 5"/>
          <p:cNvSpPr txBox="1"/>
          <p:nvPr/>
        </p:nvSpPr>
        <p:spPr>
          <a:xfrm>
            <a:off x="564816" y="6302522"/>
            <a:ext cx="249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Ecole Lezay </a:t>
            </a:r>
            <a:r>
              <a:rPr lang="fr-FR" dirty="0" err="1" smtClean="0">
                <a:solidFill>
                  <a:srgbClr val="C00000"/>
                </a:solidFill>
              </a:rPr>
              <a:t>Marnésia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149" y="0"/>
            <a:ext cx="5195375" cy="415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0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997" y="0"/>
            <a:ext cx="3263503" cy="435133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052354" y="4361208"/>
            <a:ext cx="1575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Ecole du Rhin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781697" cy="434993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60614" y="5562768"/>
            <a:ext cx="6342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</a:rPr>
              <a:t>Un même mode constructif – </a:t>
            </a:r>
          </a:p>
          <a:p>
            <a:r>
              <a:rPr lang="fr-FR" sz="2400" dirty="0" smtClean="0">
                <a:solidFill>
                  <a:srgbClr val="C00000"/>
                </a:solidFill>
              </a:rPr>
              <a:t>des formes différentes</a:t>
            </a:r>
            <a:endParaRPr lang="fr-F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8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1790" y="365125"/>
            <a:ext cx="10252010" cy="1325563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Se lancer des défis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1790" y="1628753"/>
            <a:ext cx="10515600" cy="577941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</a:t>
            </a:r>
            <a:r>
              <a:rPr lang="fr-FR" dirty="0" smtClean="0"/>
              <a:t>onstruire </a:t>
            </a:r>
            <a:r>
              <a:rPr lang="fr-FR" dirty="0"/>
              <a:t>une structure qui </a:t>
            </a:r>
            <a:r>
              <a:rPr lang="fr-FR" dirty="0" smtClean="0"/>
              <a:t>tienne debout – la dessiner.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790" y="2165722"/>
            <a:ext cx="4837456" cy="465160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9246" y="2159724"/>
            <a:ext cx="3840479" cy="465760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01790" y="6488668"/>
            <a:ext cx="316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Photos Fabienne </a:t>
            </a:r>
            <a:r>
              <a:rPr lang="fr-FR" i="1" dirty="0" err="1" smtClean="0"/>
              <a:t>Py</a:t>
            </a:r>
            <a:r>
              <a:rPr lang="fr-FR" i="1" dirty="0" smtClean="0"/>
              <a:t> CPDAP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04637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0898" y="813299"/>
            <a:ext cx="5980611" cy="1479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Construire une structure habitable (pour la mascotte par exemple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r>
              <a:rPr lang="fr-FR" dirty="0" smtClean="0"/>
              <a:t> Tester des matériaux différents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68980"/>
            <a:ext cx="4785360" cy="35890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7" y="0"/>
            <a:ext cx="4432663" cy="332449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5360" y="3332662"/>
            <a:ext cx="2973977" cy="35433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88"/>
          <a:stretch/>
        </p:blipFill>
        <p:spPr>
          <a:xfrm>
            <a:off x="7759337" y="2859134"/>
            <a:ext cx="4389120" cy="410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4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513" y="1219710"/>
            <a:ext cx="9445187" cy="4351338"/>
          </a:xfrm>
        </p:spPr>
      </p:pic>
    </p:spTree>
    <p:extLst>
      <p:ext uri="{BB962C8B-B14F-4D97-AF65-F5344CB8AC3E}">
        <p14:creationId xmlns:p14="http://schemas.microsoft.com/office/powerpoint/2010/main" val="120358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Des références artistiques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34380"/>
            <a:ext cx="5040086" cy="2437174"/>
          </a:xfrm>
        </p:spPr>
        <p:txBody>
          <a:bodyPr/>
          <a:lstStyle/>
          <a:p>
            <a:pPr marL="0" indent="0">
              <a:buNone/>
            </a:pPr>
            <a:r>
              <a:rPr lang="fr-FR" u="sng" dirty="0" smtClean="0">
                <a:hlinkClick r:id="rId2"/>
              </a:rPr>
              <a:t>Un blog avec un dossier sur la cabane dans l’art contemporain</a:t>
            </a:r>
          </a:p>
          <a:p>
            <a:pPr marL="0" indent="0">
              <a:buNone/>
            </a:pPr>
            <a:r>
              <a:rPr lang="fr-FR" dirty="0" smtClean="0">
                <a:hlinkClick r:id="rId2"/>
              </a:rPr>
              <a:t>https</a:t>
            </a:r>
            <a:r>
              <a:rPr lang="fr-FR" dirty="0">
                <a:hlinkClick r:id="rId2"/>
              </a:rPr>
              <a:t>://</a:t>
            </a:r>
            <a:r>
              <a:rPr lang="fr-FR" dirty="0" smtClean="0">
                <a:hlinkClick r:id="rId2"/>
              </a:rPr>
              <a:t>artplastoc.blogspot.com/2013/04/142-la-cabane-dans-lart-contemporain.html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71" y="1410790"/>
            <a:ext cx="4879329" cy="490111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897189" y="6311901"/>
            <a:ext cx="212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Mario </a:t>
            </a:r>
            <a:r>
              <a:rPr lang="fr-FR" dirty="0" err="1" smtClean="0"/>
              <a:t>Mertz</a:t>
            </a:r>
            <a:r>
              <a:rPr lang="fr-FR" dirty="0" smtClean="0"/>
              <a:t>, </a:t>
            </a:r>
            <a:r>
              <a:rPr lang="fr-FR" i="1" dirty="0"/>
              <a:t>I</a:t>
            </a:r>
            <a:r>
              <a:rPr lang="fr-FR" i="1" dirty="0" smtClean="0"/>
              <a:t>gloos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6839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3925349" cy="258845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73373"/>
            <a:ext cx="4555948" cy="26165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4667" y="469633"/>
            <a:ext cx="2993759" cy="199221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266" y="2850392"/>
            <a:ext cx="2628900" cy="17430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365" y="214349"/>
            <a:ext cx="4608516" cy="306675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244" y="3404382"/>
            <a:ext cx="4610758" cy="345361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90947" y="6224589"/>
            <a:ext cx="7492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Kinya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Maruyama</a:t>
            </a:r>
            <a:r>
              <a:rPr lang="fr-FR" sz="2400" b="1" dirty="0" smtClean="0"/>
              <a:t>, architecte </a:t>
            </a:r>
            <a:r>
              <a:rPr lang="fr-FR" b="1" dirty="0">
                <a:hlinkClick r:id="rId8"/>
              </a:rPr>
              <a:t>https://www.kinyamaruyama.com/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90947" y="5451648"/>
            <a:ext cx="597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Paimboeuf</a:t>
            </a:r>
            <a:r>
              <a:rPr lang="fr-FR" i="1" dirty="0" smtClean="0"/>
              <a:t>, Le jardin étoilé </a:t>
            </a:r>
            <a:r>
              <a:rPr lang="fr-FR" dirty="0" smtClean="0"/>
              <a:t>(photos de gauche) – Nantes, square </a:t>
            </a:r>
            <a:r>
              <a:rPr lang="fr-FR" dirty="0" err="1" smtClean="0"/>
              <a:t>Mercoeur</a:t>
            </a:r>
            <a:r>
              <a:rPr lang="fr-FR" dirty="0" smtClean="0"/>
              <a:t> (photos de droite)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680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Incontournables d’une séquence arts plastiques / langage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b="1" dirty="0" smtClean="0">
                <a:solidFill>
                  <a:srgbClr val="7030A0"/>
                </a:solidFill>
              </a:rPr>
              <a:t>Vivre, éprouver, ressentir (5 sens), expérimenter </a:t>
            </a:r>
            <a:r>
              <a:rPr lang="fr-FR" dirty="0" smtClean="0"/>
              <a:t>pour </a:t>
            </a:r>
            <a:r>
              <a:rPr lang="fr-FR" b="1" dirty="0" smtClean="0">
                <a:solidFill>
                  <a:srgbClr val="C00000"/>
                </a:solidFill>
              </a:rPr>
              <a:t>installer l’univers de référence (</a:t>
            </a:r>
            <a:r>
              <a:rPr lang="fr-FR" b="1" i="1" dirty="0" smtClean="0">
                <a:solidFill>
                  <a:srgbClr val="C00000"/>
                </a:solidFill>
              </a:rPr>
              <a:t>encodage</a:t>
            </a:r>
            <a:r>
              <a:rPr lang="fr-FR" b="1" dirty="0" smtClean="0">
                <a:solidFill>
                  <a:srgbClr val="C00000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>
                <a:solidFill>
                  <a:srgbClr val="7030A0"/>
                </a:solidFill>
              </a:rPr>
              <a:t>Agir plastiquement </a:t>
            </a:r>
            <a:r>
              <a:rPr lang="fr-FR" dirty="0" smtClean="0"/>
              <a:t>et </a:t>
            </a:r>
            <a:r>
              <a:rPr lang="fr-FR" b="1" dirty="0" smtClean="0">
                <a:solidFill>
                  <a:srgbClr val="7030A0"/>
                </a:solidFill>
              </a:rPr>
              <a:t>regarder les productions </a:t>
            </a:r>
            <a:r>
              <a:rPr lang="fr-FR" dirty="0" smtClean="0"/>
              <a:t>pour catégoriser, conceptualiser, acquérir du vocabulaire : </a:t>
            </a:r>
            <a:r>
              <a:rPr lang="fr-FR" b="1" dirty="0" smtClean="0">
                <a:solidFill>
                  <a:srgbClr val="C00000"/>
                </a:solidFill>
              </a:rPr>
              <a:t>comprendre et utiliser des </a:t>
            </a:r>
            <a:r>
              <a:rPr lang="fr-FR" b="1" dirty="0">
                <a:solidFill>
                  <a:srgbClr val="C00000"/>
                </a:solidFill>
              </a:rPr>
              <a:t>mots nouveaux (</a:t>
            </a:r>
            <a:r>
              <a:rPr lang="fr-FR" b="1" i="1" dirty="0" smtClean="0">
                <a:solidFill>
                  <a:srgbClr val="C00000"/>
                </a:solidFill>
              </a:rPr>
              <a:t>encodage et stockage</a:t>
            </a:r>
            <a:r>
              <a:rPr lang="fr-FR" b="1" dirty="0" smtClean="0">
                <a:solidFill>
                  <a:srgbClr val="C00000"/>
                </a:solidFill>
              </a:rPr>
              <a:t>)</a:t>
            </a:r>
            <a:r>
              <a:rPr lang="fr-FR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>
                <a:solidFill>
                  <a:srgbClr val="7030A0"/>
                </a:solidFill>
              </a:rPr>
              <a:t>Créer et collecter des traces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C00000"/>
                </a:solidFill>
              </a:rPr>
              <a:t>travailler la mise en mémoire </a:t>
            </a:r>
            <a:r>
              <a:rPr lang="fr-FR" dirty="0" smtClean="0"/>
              <a:t>(langage) en utilisant les traces collectées </a:t>
            </a:r>
            <a:r>
              <a:rPr lang="fr-FR" b="1" i="1" dirty="0" smtClean="0">
                <a:solidFill>
                  <a:srgbClr val="C00000"/>
                </a:solidFill>
              </a:rPr>
              <a:t>(stockage et récupération)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>
                <a:solidFill>
                  <a:srgbClr val="7030A0"/>
                </a:solidFill>
              </a:rPr>
              <a:t>Relancer des variantes du projet </a:t>
            </a:r>
            <a:r>
              <a:rPr lang="fr-FR" dirty="0" smtClean="0"/>
              <a:t>quelques </a:t>
            </a:r>
            <a:r>
              <a:rPr lang="fr-FR" dirty="0"/>
              <a:t>temps </a:t>
            </a:r>
            <a:r>
              <a:rPr lang="fr-FR" dirty="0" smtClean="0"/>
              <a:t>après pour </a:t>
            </a:r>
            <a:r>
              <a:rPr lang="fr-FR" b="1" dirty="0">
                <a:solidFill>
                  <a:srgbClr val="C00000"/>
                </a:solidFill>
              </a:rPr>
              <a:t>réactiver les structures </a:t>
            </a:r>
            <a:r>
              <a:rPr lang="fr-FR" b="1" dirty="0" smtClean="0">
                <a:solidFill>
                  <a:srgbClr val="C00000"/>
                </a:solidFill>
              </a:rPr>
              <a:t>et </a:t>
            </a:r>
            <a:r>
              <a:rPr lang="fr-FR" b="1" dirty="0">
                <a:solidFill>
                  <a:srgbClr val="C00000"/>
                </a:solidFill>
              </a:rPr>
              <a:t>le vocabulaire </a:t>
            </a:r>
            <a:r>
              <a:rPr lang="fr-FR" b="1" dirty="0" smtClean="0">
                <a:solidFill>
                  <a:srgbClr val="C00000"/>
                </a:solidFill>
              </a:rPr>
              <a:t>mis en mémoire (</a:t>
            </a:r>
            <a:r>
              <a:rPr lang="fr-FR" b="1" i="1" dirty="0" smtClean="0">
                <a:solidFill>
                  <a:srgbClr val="C00000"/>
                </a:solidFill>
              </a:rPr>
              <a:t>récupération</a:t>
            </a:r>
            <a:r>
              <a:rPr lang="fr-FR" b="1" dirty="0" smtClean="0">
                <a:solidFill>
                  <a:srgbClr val="C00000"/>
                </a:solidFill>
              </a:rPr>
              <a:t>)</a:t>
            </a:r>
            <a:r>
              <a:rPr lang="fr-FR" dirty="0" smtClean="0"/>
              <a:t>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358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4571" y="5162844"/>
            <a:ext cx="5627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Pascal </a:t>
            </a:r>
            <a:r>
              <a:rPr lang="fr-FR" sz="2400" b="1" dirty="0" err="1" smtClean="0"/>
              <a:t>Poirot</a:t>
            </a:r>
            <a:r>
              <a:rPr lang="fr-FR" sz="2400" b="1" dirty="0" smtClean="0"/>
              <a:t>, plasticien, Val de Villé</a:t>
            </a:r>
          </a:p>
          <a:p>
            <a:r>
              <a:rPr lang="fr-FR" sz="2000" dirty="0">
                <a:hlinkClick r:id="rId2"/>
              </a:rPr>
              <a:t>http://www.pascalhpoirot.com</a:t>
            </a:r>
            <a:r>
              <a:rPr lang="fr-FR" sz="2000" dirty="0" smtClean="0">
                <a:hlinkClick r:id="rId2"/>
              </a:rPr>
              <a:t>/</a:t>
            </a:r>
            <a:r>
              <a:rPr lang="fr-FR" sz="2000" dirty="0" smtClean="0"/>
              <a:t> </a:t>
            </a:r>
            <a:endParaRPr lang="fr-FR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34" y="185504"/>
            <a:ext cx="6015002" cy="353099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589" y="185504"/>
            <a:ext cx="5536395" cy="352674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0424" y="3916068"/>
            <a:ext cx="4255478" cy="277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7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5164"/>
            <a:ext cx="5852622" cy="42062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781" y="865164"/>
            <a:ext cx="6482219" cy="420624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55905" y="5472333"/>
            <a:ext cx="4740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Nils Udo, </a:t>
            </a:r>
            <a:r>
              <a:rPr lang="fr-FR" sz="2000" i="1" dirty="0" smtClean="0"/>
              <a:t>Habitat</a:t>
            </a:r>
            <a:r>
              <a:rPr lang="fr-FR" sz="2000" dirty="0" smtClean="0"/>
              <a:t>, 2000, jardins de l’Elysée</a:t>
            </a:r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6260123" y="5472333"/>
            <a:ext cx="5036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Matthias</a:t>
            </a:r>
            <a:r>
              <a:rPr lang="fi-FI" dirty="0" smtClean="0"/>
              <a:t> </a:t>
            </a:r>
            <a:r>
              <a:rPr lang="fi-FI" sz="2000" dirty="0" smtClean="0"/>
              <a:t>Loebermann</a:t>
            </a:r>
            <a:r>
              <a:rPr lang="fi-FI" dirty="0" smtClean="0"/>
              <a:t>, </a:t>
            </a:r>
            <a:r>
              <a:rPr lang="fi-FI" i="1" dirty="0"/>
              <a:t>Hous Pallet</a:t>
            </a:r>
            <a:r>
              <a:rPr lang="fi-FI" dirty="0"/>
              <a:t>, 2010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42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203" y="0"/>
            <a:ext cx="4951828" cy="308410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49168"/>
            <a:ext cx="3048000" cy="36088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654" y="1266092"/>
            <a:ext cx="7046346" cy="559190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471139" y="520505"/>
            <a:ext cx="6044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PARKER Cornelia, </a:t>
            </a:r>
            <a:r>
              <a:rPr lang="en-US" i="1" dirty="0"/>
              <a:t>C</a:t>
            </a:r>
            <a:r>
              <a:rPr lang="en-US" i="1" dirty="0" smtClean="0"/>
              <a:t>old </a:t>
            </a:r>
            <a:r>
              <a:rPr lang="en-US" i="1" dirty="0"/>
              <a:t>dark matter-an exploded view</a:t>
            </a:r>
            <a:r>
              <a:rPr lang="en-US" dirty="0"/>
              <a:t>, 1991, </a:t>
            </a:r>
            <a:r>
              <a:rPr lang="en-US" dirty="0" err="1"/>
              <a:t>Londres</a:t>
            </a:r>
            <a:r>
              <a:rPr lang="en-US" dirty="0"/>
              <a:t>, Tate Gallery.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207434" y="3249168"/>
            <a:ext cx="1938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Daniel Buren, </a:t>
            </a:r>
            <a:r>
              <a:rPr lang="fr-FR" i="1" dirty="0" smtClean="0"/>
              <a:t>Les </a:t>
            </a:r>
            <a:r>
              <a:rPr lang="fr-FR" i="1" dirty="0"/>
              <a:t>trois cabanes </a:t>
            </a:r>
            <a:r>
              <a:rPr lang="fr-FR" i="1" dirty="0" smtClean="0"/>
              <a:t>éclatées, </a:t>
            </a:r>
            <a:r>
              <a:rPr lang="fr-FR" dirty="0"/>
              <a:t>1999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048000" y="6231988"/>
            <a:ext cx="1861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Claire </a:t>
            </a:r>
            <a:r>
              <a:rPr lang="fr-FR" dirty="0" err="1" smtClean="0"/>
              <a:t>Daubin</a:t>
            </a:r>
            <a:r>
              <a:rPr lang="fr-FR" dirty="0" smtClean="0"/>
              <a:t>, 2008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737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Ateliers à tester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 smtClean="0"/>
              <a:t>Atelier 1</a:t>
            </a:r>
            <a:r>
              <a:rPr lang="fr-FR" dirty="0" smtClean="0"/>
              <a:t> &gt; Projet des élèves : construire et décorer une cabane dans la classe dans laquelle on se sente bien, une cabane pour lire ou se reposer.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 smtClean="0"/>
              <a:t>Atelier 2 </a:t>
            </a:r>
            <a:r>
              <a:rPr lang="fr-FR" dirty="0" smtClean="0"/>
              <a:t>&gt; Projet des élèves : construire et décorer une cabane pour la mascotte de la classe pour qu’elle puisse y lire ou se reposer.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Variante pour les 2 ateliers </a:t>
            </a:r>
            <a:r>
              <a:rPr lang="fr-FR" dirty="0"/>
              <a:t>: inventer une possibilité de changer le décor </a:t>
            </a:r>
            <a:r>
              <a:rPr lang="fr-FR" dirty="0" smtClean="0"/>
              <a:t>des cabanes selon </a:t>
            </a:r>
            <a:r>
              <a:rPr lang="fr-FR" dirty="0"/>
              <a:t>l’humeur du moment</a:t>
            </a:r>
            <a:r>
              <a:rPr lang="fr-FR" dirty="0" smtClean="0"/>
              <a:t>. Créer plusieurs décors différents. Inventer un système qui permette le changement de décor.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10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5723088"/>
              </p:ext>
            </p:extLst>
          </p:nvPr>
        </p:nvGraphicFramePr>
        <p:xfrm>
          <a:off x="1169126" y="8165"/>
          <a:ext cx="11022874" cy="7158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4737">
                  <a:extLst>
                    <a:ext uri="{9D8B030D-6E8A-4147-A177-3AD203B41FA5}">
                      <a16:colId xmlns:a16="http://schemas.microsoft.com/office/drawing/2014/main" val="200239487"/>
                    </a:ext>
                  </a:extLst>
                </a:gridCol>
                <a:gridCol w="4723153">
                  <a:extLst>
                    <a:ext uri="{9D8B030D-6E8A-4147-A177-3AD203B41FA5}">
                      <a16:colId xmlns:a16="http://schemas.microsoft.com/office/drawing/2014/main" val="4235034863"/>
                    </a:ext>
                  </a:extLst>
                </a:gridCol>
                <a:gridCol w="4864984">
                  <a:extLst>
                    <a:ext uri="{9D8B030D-6E8A-4147-A177-3AD203B41FA5}">
                      <a16:colId xmlns:a16="http://schemas.microsoft.com/office/drawing/2014/main" val="107359766"/>
                    </a:ext>
                  </a:extLst>
                </a:gridCol>
              </a:tblGrid>
              <a:tr h="286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smtClean="0">
                          <a:effectLst/>
                        </a:rPr>
                        <a:t>Domaines artistiques</a:t>
                      </a:r>
                      <a:endParaRPr lang="fr-FR" sz="16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Parler </a:t>
                      </a:r>
                      <a:r>
                        <a:rPr lang="fr-FR" sz="1600" dirty="0">
                          <a:effectLst/>
                        </a:rPr>
                        <a:t>pour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6" marR="36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Langage mis en </a:t>
                      </a:r>
                      <a:r>
                        <a:rPr lang="fr-FR" sz="1600" dirty="0" err="1">
                          <a:effectLst/>
                        </a:rPr>
                        <a:t>oeuvre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6" marR="36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Vocabulaire et syntaxe mobilisés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6" marR="36746" marT="0" marB="0"/>
                </a:tc>
                <a:extLst>
                  <a:ext uri="{0D108BD9-81ED-4DB2-BD59-A6C34878D82A}">
                    <a16:rowId xmlns:a16="http://schemas.microsoft.com/office/drawing/2014/main" val="2211883410"/>
                  </a:ext>
                </a:extLst>
              </a:tr>
              <a:tr h="739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Nommer/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Désigner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6" marR="36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Nommer le matériel et les matériaux, leurs caractéristiques.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Nommer les actions et leurs résultats.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Nommer les effets produits.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6" marR="36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Noms et verbes du matériel utilisé : feutres, peinture, crayons, plumes, bois, tracer, gratter, caresser, remplir…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6" marR="36746" marT="0" marB="0"/>
                </a:tc>
                <a:extLst>
                  <a:ext uri="{0D108BD9-81ED-4DB2-BD59-A6C34878D82A}">
                    <a16:rowId xmlns:a16="http://schemas.microsoft.com/office/drawing/2014/main" val="1723222158"/>
                  </a:ext>
                </a:extLst>
              </a:tr>
              <a:tr h="859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Décrire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6" marR="36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Décrire une image, une sculpture, un édifice (composants, positions relatives, etc.)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Décrire des procédures pour réaliser tel effet (sonore ou visuel)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6" marR="36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Description des traces et des formes obtenues par dessins à main levée, par dessin de réserve, frottage, empreintes, photocopie, monotypes, logiciel de dessin, palette graphique, peinture, pastel, encre, feutres, crayons de couleur, fusain.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6" marR="36746" marT="0" marB="0"/>
                </a:tc>
                <a:extLst>
                  <a:ext uri="{0D108BD9-81ED-4DB2-BD59-A6C34878D82A}">
                    <a16:rowId xmlns:a16="http://schemas.microsoft.com/office/drawing/2014/main" val="2717424873"/>
                  </a:ext>
                </a:extLst>
              </a:tr>
              <a:tr h="835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Comparer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6" marR="36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Comparer des productions sous divers aspects : couleur, technique, thème, etc.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Qualifier des nuances de couleurs et des valeurs.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Caractériser des voix, des sons, des tempos, des volumes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6" marR="36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Comparaisons des productions avec desadjectifs : clair/foncé, lumineux/sombre, lent/rapide, fort/doux, grave/aigu.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6" marR="36746" marT="0" marB="0"/>
                </a:tc>
                <a:extLst>
                  <a:ext uri="{0D108BD9-81ED-4DB2-BD59-A6C34878D82A}">
                    <a16:rowId xmlns:a16="http://schemas.microsoft.com/office/drawing/2014/main" val="351246500"/>
                  </a:ext>
                </a:extLst>
              </a:tr>
              <a:tr h="843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Donner</a:t>
                      </a:r>
                      <a:r>
                        <a:rPr lang="fr-FR" sz="1600" baseline="0" dirty="0" smtClean="0">
                          <a:effectLst/>
                        </a:rPr>
                        <a:t> </a:t>
                      </a:r>
                      <a:r>
                        <a:rPr lang="fr-FR" sz="1600" dirty="0" smtClean="0">
                          <a:effectLst/>
                        </a:rPr>
                        <a:t>des</a:t>
                      </a:r>
                      <a:endParaRPr lang="fr-FR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consignes,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des </a:t>
                      </a:r>
                      <a:r>
                        <a:rPr lang="fr-FR" sz="1600" dirty="0" smtClean="0">
                          <a:effectLst/>
                        </a:rPr>
                        <a:t>conseils</a:t>
                      </a:r>
                      <a:endParaRPr lang="fr-FR" sz="1600" dirty="0">
                        <a:effectLst/>
                      </a:endParaRPr>
                    </a:p>
                  </a:txBody>
                  <a:tcPr marL="36746" marR="36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Pouvoir redire les consignes de l’enseignant ou de l’intervenant extérieur.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Aider les autres dans l’emploi d’un outil, d’une matière, d’un médium.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6" marR="36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Approche du dessin et des arts plastiques dans des situations variées.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6" marR="36746" marT="0" marB="0"/>
                </a:tc>
                <a:extLst>
                  <a:ext uri="{0D108BD9-81ED-4DB2-BD59-A6C34878D82A}">
                    <a16:rowId xmlns:a16="http://schemas.microsoft.com/office/drawing/2014/main" val="3182655906"/>
                  </a:ext>
                </a:extLst>
              </a:tr>
              <a:tr h="1551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Interpréter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6" marR="36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Dire ce qu’évoquent des productions de la classe, des reproductions d’oeuvres d’art, des musiques.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Trier parmi des reproductions d’oeuvres celles qui évoquent tel sentiment, tel événement.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6" marR="36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Évocation des faits, des sensations en relation avec l’expérience : caresser la feuille, gratter la peinture, malaxer la terre.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Présentation de son dessin, de réalisation, d’un objet ou d’une image de son album et du musée de classe : j’ai peint, j’ai sculpté, j’ai chanté, j’ai joué…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Expression de ses propres sensations devant une image, une oeuvre et écoute de celle des oeuvres : « Cette statue m’écrase, ce tableau me fait rire, ce portrait me fait peur, cette musique m’apaise… 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6" marR="36746" marT="0" marB="0"/>
                </a:tc>
                <a:extLst>
                  <a:ext uri="{0D108BD9-81ED-4DB2-BD59-A6C34878D82A}">
                    <a16:rowId xmlns:a16="http://schemas.microsoft.com/office/drawing/2014/main" val="4088253849"/>
                  </a:ext>
                </a:extLst>
              </a:tr>
              <a:tr h="477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Raconter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Relater</a:t>
                      </a:r>
                      <a:endParaRPr lang="fr-FR" sz="1600" dirty="0">
                        <a:effectLst/>
                      </a:endParaRPr>
                    </a:p>
                  </a:txBody>
                  <a:tcPr marL="36746" marR="36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Relater, raconter les différentes étapes de… Élaboration des différentes étapes du projet de la création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6" marR="36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Travail sur les temps des verbes, les adjectifs pour enrichir, les adverbes, les connecteurs de temps.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6" marR="36746" marT="0" marB="0"/>
                </a:tc>
                <a:extLst>
                  <a:ext uri="{0D108BD9-81ED-4DB2-BD59-A6C34878D82A}">
                    <a16:rowId xmlns:a16="http://schemas.microsoft.com/office/drawing/2014/main" val="753352804"/>
                  </a:ext>
                </a:extLst>
              </a:tr>
              <a:tr h="638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Anticiper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6" marR="36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Élaborer un projet. 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6" marR="36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Prévision du matériel et des matériaux,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établissement de listes.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Anticipation sur le produit fini.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6" marR="36746" marT="0" marB="0"/>
                </a:tc>
                <a:extLst>
                  <a:ext uri="{0D108BD9-81ED-4DB2-BD59-A6C34878D82A}">
                    <a16:rowId xmlns:a16="http://schemas.microsoft.com/office/drawing/2014/main" val="3687880695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27987" y="156754"/>
            <a:ext cx="738664" cy="64008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fr-FR" dirty="0"/>
              <a:t>Source : </a:t>
            </a:r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eduscol.education.fr/cid91996/mobiliser-le-langage-dans-toutes-ses-dimensions.html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94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3</a:t>
            </a:r>
            <a:r>
              <a:rPr lang="fr-FR" b="1" dirty="0" smtClean="0">
                <a:solidFill>
                  <a:srgbClr val="C00000"/>
                </a:solidFill>
              </a:rPr>
              <a:t> idées de pistes plastiques pour travailler sur l’environnement proche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683240" cy="469274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b="1" dirty="0" smtClean="0">
                <a:solidFill>
                  <a:srgbClr val="7030A0"/>
                </a:solidFill>
              </a:rPr>
              <a:t>Evoquer un lieu à travers les traces qu’on y a prélevé </a:t>
            </a:r>
            <a:r>
              <a:rPr lang="fr-FR" dirty="0" smtClean="0"/>
              <a:t>&gt; Collecter </a:t>
            </a:r>
            <a:r>
              <a:rPr lang="fr-FR" dirty="0"/>
              <a:t>des traces dans l’environnement proche </a:t>
            </a:r>
            <a:endParaRPr lang="fr-FR" dirty="0" smtClean="0"/>
          </a:p>
          <a:p>
            <a:pPr lvl="1"/>
            <a:r>
              <a:rPr lang="fr-FR" dirty="0" smtClean="0"/>
              <a:t>Les mettre en valeur (et en mémoire) de différentes manières.</a:t>
            </a:r>
          </a:p>
          <a:p>
            <a:pPr lvl="1"/>
            <a:r>
              <a:rPr lang="fr-FR" dirty="0" smtClean="0"/>
              <a:t>Observer la façon dont la mise en valeur modifie la perception:</a:t>
            </a:r>
          </a:p>
          <a:p>
            <a:pPr lvl="1"/>
            <a:r>
              <a:rPr lang="fr-FR" dirty="0" smtClean="0">
                <a:solidFill>
                  <a:srgbClr val="C00000"/>
                </a:solidFill>
              </a:rPr>
              <a:t>Travail sur les concepts, sur le vocabulaire, sur la comparaison</a:t>
            </a:r>
            <a:r>
              <a:rPr lang="fr-FR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>
                <a:solidFill>
                  <a:srgbClr val="7030A0"/>
                </a:solidFill>
              </a:rPr>
              <a:t>Transformer son environnement proche pour le voir autrement</a:t>
            </a:r>
            <a:endParaRPr lang="fr-FR" b="1" dirty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>
                <a:solidFill>
                  <a:srgbClr val="7030A0"/>
                </a:solidFill>
              </a:rPr>
              <a:t>Créer et faire varier un environnement spécifique </a:t>
            </a:r>
          </a:p>
          <a:p>
            <a:pPr lvl="1"/>
            <a:r>
              <a:rPr lang="fr-FR" dirty="0" smtClean="0"/>
              <a:t>Le faire vivre, observer ses sensations, </a:t>
            </a:r>
            <a:r>
              <a:rPr lang="fr-FR" dirty="0" smtClean="0">
                <a:solidFill>
                  <a:srgbClr val="C00000"/>
                </a:solidFill>
              </a:rPr>
              <a:t>y mettre des mots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Garder trace, </a:t>
            </a:r>
            <a:r>
              <a:rPr lang="fr-FR" dirty="0" smtClean="0">
                <a:solidFill>
                  <a:srgbClr val="C00000"/>
                </a:solidFill>
              </a:rPr>
              <a:t>en parler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Le faire évoluer, le transformer au fil du temps, </a:t>
            </a:r>
            <a:r>
              <a:rPr lang="fr-FR" dirty="0" smtClean="0">
                <a:solidFill>
                  <a:srgbClr val="C00000"/>
                </a:solidFill>
              </a:rPr>
              <a:t>réactiver le vocabulaire et les structures apprises.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6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Piste 1: Evoquer un lieu par ses traces</a:t>
            </a:r>
            <a:br>
              <a:rPr lang="fr-FR" b="1" dirty="0" smtClean="0">
                <a:solidFill>
                  <a:srgbClr val="C00000"/>
                </a:solidFill>
              </a:rPr>
            </a:b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8866"/>
          </a:xfrm>
        </p:spPr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Apprendre à regarder</a:t>
            </a:r>
          </a:p>
          <a:p>
            <a:pPr lvl="1"/>
            <a:r>
              <a:rPr lang="fr-FR" dirty="0" smtClean="0"/>
              <a:t>Utiliser des </a:t>
            </a:r>
            <a:r>
              <a:rPr lang="fr-FR" b="1" dirty="0" smtClean="0">
                <a:solidFill>
                  <a:srgbClr val="7030A0"/>
                </a:solidFill>
              </a:rPr>
              <a:t>outils de regard </a:t>
            </a:r>
            <a:r>
              <a:rPr lang="fr-FR" dirty="0" smtClean="0"/>
              <a:t>: petits cadres (cadre diapos), tubes, etc. qui délimitent un espace à observer ; loupes.</a:t>
            </a:r>
          </a:p>
          <a:p>
            <a:pPr lvl="1"/>
            <a:r>
              <a:rPr lang="fr-FR" dirty="0" smtClean="0"/>
              <a:t>Vivre un </a:t>
            </a:r>
            <a:r>
              <a:rPr lang="fr-FR" b="1" dirty="0">
                <a:solidFill>
                  <a:srgbClr val="7030A0"/>
                </a:solidFill>
              </a:rPr>
              <a:t>parcours sensoriel </a:t>
            </a:r>
            <a:r>
              <a:rPr lang="fr-FR" dirty="0" smtClean="0"/>
              <a:t>en se focalisant sur un sens puis l’autre…</a:t>
            </a:r>
          </a:p>
          <a:p>
            <a:pPr lvl="1"/>
            <a:r>
              <a:rPr lang="fr-FR" b="1" dirty="0">
                <a:solidFill>
                  <a:srgbClr val="7030A0"/>
                </a:solidFill>
              </a:rPr>
              <a:t>Changer nos habitudes </a:t>
            </a:r>
            <a:r>
              <a:rPr lang="fr-FR" dirty="0" smtClean="0"/>
              <a:t>de regard : regarder les détails, regarder entre les objets, regarder vers le haut (le ciel, le haut des maisons…)</a:t>
            </a:r>
          </a:p>
          <a:p>
            <a:r>
              <a:rPr lang="fr-FR" b="1" dirty="0">
                <a:solidFill>
                  <a:srgbClr val="7030A0"/>
                </a:solidFill>
              </a:rPr>
              <a:t>G</a:t>
            </a:r>
            <a:r>
              <a:rPr lang="fr-FR" b="1" dirty="0" smtClean="0">
                <a:solidFill>
                  <a:srgbClr val="7030A0"/>
                </a:solidFill>
              </a:rPr>
              <a:t>arder trace</a:t>
            </a:r>
          </a:p>
          <a:p>
            <a:pPr lvl="1"/>
            <a:r>
              <a:rPr lang="fr-FR" dirty="0" smtClean="0"/>
              <a:t>En collectant l’</a:t>
            </a:r>
            <a:r>
              <a:rPr lang="fr-FR" b="1" dirty="0">
                <a:solidFill>
                  <a:srgbClr val="7030A0"/>
                </a:solidFill>
              </a:rPr>
              <a:t>objet</a:t>
            </a:r>
            <a:r>
              <a:rPr lang="fr-FR" dirty="0" smtClean="0"/>
              <a:t> lui-même</a:t>
            </a:r>
          </a:p>
          <a:p>
            <a:pPr lvl="1"/>
            <a:r>
              <a:rPr lang="fr-FR" dirty="0" smtClean="0"/>
              <a:t>En collectant </a:t>
            </a:r>
            <a:r>
              <a:rPr lang="fr-FR" b="1" dirty="0">
                <a:solidFill>
                  <a:srgbClr val="7030A0"/>
                </a:solidFill>
              </a:rPr>
              <a:t>une trace </a:t>
            </a:r>
            <a:r>
              <a:rPr lang="fr-FR" dirty="0" smtClean="0"/>
              <a:t>de l’objet : empreinte, frottage, photo, dessin, objet-trace (emballage, objet qui évoque), enregistrement sonore.</a:t>
            </a:r>
          </a:p>
          <a:p>
            <a:pPr lvl="1"/>
            <a:r>
              <a:rPr lang="fr-FR" dirty="0" smtClean="0"/>
              <a:t>En réalisant des </a:t>
            </a:r>
            <a:r>
              <a:rPr lang="fr-FR" b="1" dirty="0">
                <a:solidFill>
                  <a:srgbClr val="7030A0"/>
                </a:solidFill>
              </a:rPr>
              <a:t>inventaires</a:t>
            </a:r>
            <a:r>
              <a:rPr lang="fr-FR" dirty="0" smtClean="0"/>
              <a:t> : de couleurs, de matériaux, de textures, de formes, un herbier.</a:t>
            </a:r>
          </a:p>
          <a:p>
            <a:pPr lvl="1"/>
            <a:r>
              <a:rPr lang="fr-FR" dirty="0" smtClean="0"/>
              <a:t>En réalisant des </a:t>
            </a:r>
            <a:r>
              <a:rPr lang="fr-FR" b="1" dirty="0">
                <a:solidFill>
                  <a:srgbClr val="7030A0"/>
                </a:solidFill>
              </a:rPr>
              <a:t>boites-mémoire</a:t>
            </a:r>
            <a:r>
              <a:rPr lang="fr-FR" dirty="0" smtClean="0"/>
              <a:t> d’un lieu ou des boîtes-paysage.</a:t>
            </a:r>
          </a:p>
        </p:txBody>
      </p:sp>
    </p:spTree>
    <p:extLst>
      <p:ext uri="{BB962C8B-B14F-4D97-AF65-F5344CB8AC3E}">
        <p14:creationId xmlns:p14="http://schemas.microsoft.com/office/powerpoint/2010/main" val="118445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Mettre en valeur des collectes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22078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7030A0"/>
                </a:solidFill>
              </a:rPr>
              <a:t>Faire varier la mise en valeur sur une même collection pour comparer les effets produits.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38200" y="2982640"/>
            <a:ext cx="10809849" cy="267765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Collection ou objets isolés?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En volume ou à plat (en vrai ou représenté) 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Horizontalement ou verticalement?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Foncé ou clair?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Contrastes ou camaïeux?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Couleurs chaudes ou froides?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Fond lisse ou texturé?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Fond uni ou avec des motifs?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Objets isolés ou groupés?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Objets alignés ou posés aléatoirement?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23527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963886" cy="1325563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Références d’œuvres 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4319575" cy="401029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26844" y="5643154"/>
            <a:ext cx="3892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Frans Franken le jeune, </a:t>
            </a:r>
            <a:r>
              <a:rPr lang="fr-FR" i="1" dirty="0" smtClean="0"/>
              <a:t>Cabinet </a:t>
            </a:r>
            <a:r>
              <a:rPr lang="fr-FR" i="1" dirty="0"/>
              <a:t>d'art et de </a:t>
            </a:r>
            <a:r>
              <a:rPr lang="fr-FR" i="1" dirty="0" smtClean="0"/>
              <a:t>curiosités</a:t>
            </a:r>
            <a:r>
              <a:rPr lang="fr-FR" dirty="0" smtClean="0"/>
              <a:t>, 1636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6" y="0"/>
            <a:ext cx="3784460" cy="303058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963885" y="3030583"/>
            <a:ext cx="367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Cabinet de curiosités d’André Breton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5" y="3526993"/>
            <a:ext cx="2984464" cy="290350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963884" y="6488668"/>
            <a:ext cx="367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Joseph Cornell, </a:t>
            </a:r>
            <a:r>
              <a:rPr lang="fr-FR" i="1" dirty="0" smtClean="0"/>
              <a:t>The </a:t>
            </a:r>
            <a:r>
              <a:rPr lang="fr-FR" i="1" dirty="0" err="1" smtClean="0"/>
              <a:t>Hotel</a:t>
            </a:r>
            <a:r>
              <a:rPr lang="fr-FR" i="1" dirty="0" smtClean="0"/>
              <a:t> Eden</a:t>
            </a:r>
            <a:r>
              <a:rPr lang="fr-FR" dirty="0" smtClean="0"/>
              <a:t>, 1945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71" y="0"/>
            <a:ext cx="3224893" cy="180594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9013371" y="1946366"/>
            <a:ext cx="3082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Collections du Pasteur Oberlin, Musée Oberlin </a:t>
            </a:r>
            <a:r>
              <a:rPr lang="fr-FR" dirty="0" err="1" smtClean="0"/>
              <a:t>Waldersbach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797" y="3030583"/>
            <a:ext cx="3261203" cy="244275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9013371" y="5966319"/>
            <a:ext cx="3082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Claudie </a:t>
            </a:r>
            <a:r>
              <a:rPr lang="fr-FR" dirty="0" err="1" smtClean="0"/>
              <a:t>Hunzinger</a:t>
            </a:r>
            <a:r>
              <a:rPr lang="fr-FR" dirty="0" smtClean="0"/>
              <a:t>, </a:t>
            </a:r>
            <a:r>
              <a:rPr lang="fr-FR" i="1" dirty="0" smtClean="0"/>
              <a:t>Pages d’herbe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28153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379131" y="483326"/>
            <a:ext cx="28128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C00000"/>
                </a:solidFill>
              </a:rPr>
              <a:t>Piste 2 Transformer un espace </a:t>
            </a:r>
            <a:r>
              <a:rPr lang="fr-FR" sz="4000" b="1" dirty="0" smtClean="0">
                <a:solidFill>
                  <a:srgbClr val="C00000"/>
                </a:solidFill>
              </a:rPr>
              <a:t>familier</a:t>
            </a:r>
          </a:p>
          <a:p>
            <a:r>
              <a:rPr lang="fr-FR" sz="4000" dirty="0" smtClean="0">
                <a:solidFill>
                  <a:srgbClr val="C00000"/>
                </a:solidFill>
              </a:rPr>
              <a:t>(poétiser l’espace)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144000" y="6394549"/>
            <a:ext cx="244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Ecole Albert Legrand</a:t>
            </a:r>
          </a:p>
        </p:txBody>
      </p:sp>
    </p:spTree>
    <p:extLst>
      <p:ext uri="{BB962C8B-B14F-4D97-AF65-F5344CB8AC3E}">
        <p14:creationId xmlns:p14="http://schemas.microsoft.com/office/powerpoint/2010/main" val="422921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603966" cy="42029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08" y="4202975"/>
            <a:ext cx="3540033" cy="26550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321" y="1920240"/>
            <a:ext cx="6583678" cy="493775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833403" y="104358"/>
            <a:ext cx="61335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</a:rPr>
              <a:t>Les </a:t>
            </a:r>
            <a:r>
              <a:rPr lang="fr-FR" sz="2800" b="1" dirty="0">
                <a:solidFill>
                  <a:srgbClr val="C00000"/>
                </a:solidFill>
              </a:rPr>
              <a:t>enfants sont acteurs : </a:t>
            </a:r>
            <a:endParaRPr lang="fr-FR" sz="2800" b="1" dirty="0" smtClean="0">
              <a:solidFill>
                <a:srgbClr val="C00000"/>
              </a:solidFill>
            </a:endParaRPr>
          </a:p>
          <a:p>
            <a:r>
              <a:rPr lang="fr-FR" sz="2400" dirty="0" smtClean="0"/>
              <a:t>D’abord, ils </a:t>
            </a:r>
            <a:r>
              <a:rPr lang="fr-FR" sz="2400" dirty="0"/>
              <a:t>contribuent à</a:t>
            </a:r>
            <a:r>
              <a:rPr lang="fr-FR" sz="2400" b="1" dirty="0">
                <a:solidFill>
                  <a:srgbClr val="7030A0"/>
                </a:solidFill>
              </a:rPr>
              <a:t> transformer l’espace</a:t>
            </a:r>
            <a:r>
              <a:rPr lang="fr-FR" sz="2400" dirty="0" smtClean="0"/>
              <a:t>.</a:t>
            </a:r>
            <a:endParaRPr lang="fr-FR" sz="2400" dirty="0"/>
          </a:p>
          <a:p>
            <a:r>
              <a:rPr lang="fr-FR" sz="2400" dirty="0" smtClean="0"/>
              <a:t>Ensuite, </a:t>
            </a:r>
            <a:r>
              <a:rPr lang="fr-FR" sz="2400" b="1" dirty="0" smtClean="0">
                <a:solidFill>
                  <a:srgbClr val="7030A0"/>
                </a:solidFill>
              </a:rPr>
              <a:t>ils éprouvent le résultat </a:t>
            </a:r>
            <a:r>
              <a:rPr lang="fr-FR" sz="2400" b="1" dirty="0">
                <a:solidFill>
                  <a:srgbClr val="7030A0"/>
                </a:solidFill>
              </a:rPr>
              <a:t>de leur action</a:t>
            </a:r>
            <a:r>
              <a:rPr lang="fr-FR" sz="2400" dirty="0" smtClean="0"/>
              <a:t>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5636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1520</Words>
  <Application>Microsoft Office PowerPoint</Application>
  <PresentationFormat>Grand écran</PresentationFormat>
  <Paragraphs>154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Thème Office</vt:lpstr>
      <vt:lpstr>Pistes plastiques pour explorer l’environnement proche  en maternelle</vt:lpstr>
      <vt:lpstr>Incontournables d’une séquence arts plastiques / langage</vt:lpstr>
      <vt:lpstr>Présentation PowerPoint</vt:lpstr>
      <vt:lpstr>3 idées de pistes plastiques pour travailler sur l’environnement proche</vt:lpstr>
      <vt:lpstr>Piste 1: Evoquer un lieu par ses traces </vt:lpstr>
      <vt:lpstr>Mettre en valeur des collectes</vt:lpstr>
      <vt:lpstr>Références d’œuvres </vt:lpstr>
      <vt:lpstr>Présentation PowerPoint</vt:lpstr>
      <vt:lpstr>Présentation PowerPoint</vt:lpstr>
      <vt:lpstr>Présentation PowerPoint</vt:lpstr>
      <vt:lpstr>Piste 3 : Créer et faire évoluer des espaces</vt:lpstr>
      <vt:lpstr>Présentation PowerPoint</vt:lpstr>
      <vt:lpstr>Présentation PowerPoint</vt:lpstr>
      <vt:lpstr>Présentation PowerPoint</vt:lpstr>
      <vt:lpstr>Se lancer des défis</vt:lpstr>
      <vt:lpstr>Présentation PowerPoint</vt:lpstr>
      <vt:lpstr>Présentation PowerPoint</vt:lpstr>
      <vt:lpstr>Des références artistiques</vt:lpstr>
      <vt:lpstr>Présentation PowerPoint</vt:lpstr>
      <vt:lpstr>Présentation PowerPoint</vt:lpstr>
      <vt:lpstr>Présentation PowerPoint</vt:lpstr>
      <vt:lpstr>Présentation PowerPoint</vt:lpstr>
      <vt:lpstr>Ateliers à tester</vt:lpstr>
    </vt:vector>
  </TitlesOfParts>
  <Company>RECTORAT DE STRASBOURG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Pistes plastiques pour explorer l’environnement proche  en petite et moyenne sections</dc:title>
  <dc:creator>Anne Matthaey</dc:creator>
  <cp:lastModifiedBy>Anne Matthaey</cp:lastModifiedBy>
  <cp:revision>99</cp:revision>
  <dcterms:created xsi:type="dcterms:W3CDTF">2020-01-14T08:39:32Z</dcterms:created>
  <dcterms:modified xsi:type="dcterms:W3CDTF">2020-01-31T15:09:00Z</dcterms:modified>
</cp:coreProperties>
</file>