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7" r:id="rId5"/>
    <p:sldId id="258" r:id="rId6"/>
    <p:sldId id="261" r:id="rId7"/>
    <p:sldId id="265" r:id="rId8"/>
    <p:sldId id="262" r:id="rId9"/>
    <p:sldId id="266" r:id="rId10"/>
    <p:sldId id="264" r:id="rId11"/>
    <p:sldId id="26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9B359-A774-4557-8596-FDCA8A6A9076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D8E96-C62A-4D1F-BFAD-94C09FE5B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26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Hormis à travers la mention des 6 domaines artistiques, l’architecture n’est pas mentionnée comme</a:t>
            </a:r>
            <a:r>
              <a:rPr lang="fr-FR" baseline="0" dirty="0" smtClean="0"/>
              <a:t> objet d’enseignement à l’école primaire.</a:t>
            </a:r>
          </a:p>
          <a:p>
            <a:r>
              <a:rPr lang="fr-FR" baseline="0" dirty="0" smtClean="0"/>
              <a:t>Mais elle y trouve sa place comme sujet d’étude permettant l’acquisition de nombreuses compétences dans différentes disciplines (artistiques mais aussi mathématiques, scientifiques, géographique, historique).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8E96-C62A-4D1F-BFAD-94C09FE5BF1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565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8" indent="-179178">
              <a:buFontTx/>
              <a:buChar char="-"/>
            </a:pPr>
            <a:r>
              <a:rPr lang="fr-FR" dirty="0" smtClean="0"/>
              <a:t>Ces </a:t>
            </a:r>
            <a:r>
              <a:rPr lang="fr-FR" b="1" dirty="0" smtClean="0"/>
              <a:t>4 compétences générales </a:t>
            </a:r>
            <a:r>
              <a:rPr lang="fr-FR" dirty="0" smtClean="0"/>
              <a:t>forment aussi </a:t>
            </a:r>
            <a:r>
              <a:rPr lang="fr-FR" b="1" dirty="0" smtClean="0"/>
              <a:t>les différentes étapes d’une séquence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1 On part d’un projet, d’un questionnement. </a:t>
            </a:r>
          </a:p>
          <a:p>
            <a:r>
              <a:rPr lang="fr-FR" dirty="0" smtClean="0"/>
              <a:t>2 On cherche des réponses, on expérimente, on produit.</a:t>
            </a:r>
          </a:p>
          <a:p>
            <a:r>
              <a:rPr lang="fr-FR" dirty="0" smtClean="0"/>
              <a:t>3 On analyse les réponses, on compare, on répertorie l’étendue des possibles.</a:t>
            </a:r>
          </a:p>
          <a:p>
            <a:r>
              <a:rPr lang="fr-FR" dirty="0" smtClean="0"/>
              <a:t>4 On cherche les réponses que les architectes ont pu donner à la question. </a:t>
            </a:r>
          </a:p>
          <a:p>
            <a:r>
              <a:rPr lang="fr-FR" dirty="0" smtClean="0"/>
              <a:t>5 Forts de ces références, on expérimente de nouvelles idées, on affine, on se lance dans la production définitive.</a:t>
            </a:r>
          </a:p>
          <a:p>
            <a:r>
              <a:rPr lang="fr-FR" dirty="0" smtClean="0"/>
              <a:t>6 On met en valeur (mise en espace et mise en mots) les productions. On interroge l’écart entre l’intention et la réalisation.</a:t>
            </a:r>
          </a:p>
          <a:p>
            <a:endParaRPr lang="fr-FR" dirty="0" smtClean="0"/>
          </a:p>
          <a:p>
            <a:pPr marL="185700" indent="-185700" defTabSz="947684">
              <a:buFontTx/>
              <a:buChar char="-"/>
              <a:defRPr/>
            </a:pPr>
            <a:r>
              <a:rPr lang="fr-FR" dirty="0" err="1" smtClean="0"/>
              <a:t>Definition</a:t>
            </a:r>
            <a:r>
              <a:rPr lang="fr-FR" dirty="0" smtClean="0"/>
              <a:t> de la compétence : </a:t>
            </a:r>
            <a:r>
              <a:rPr lang="fr-FR" alt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aptitude à mobiliser ses ressources (connaissances, capacités, attitudes) pour accomplir une </a:t>
            </a:r>
            <a:r>
              <a:rPr lang="fr-FR" altLang="fr-FR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tâche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faire face à une situation complexe ou </a:t>
            </a:r>
            <a:r>
              <a:rPr lang="fr-FR" altLang="fr-FR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inédite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altLang="fr-FR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Compétences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connaissances ne sont ainsi pas en opposition. Leur acquisition suppose de prendre en compte dans le processus d'apprentissage les </a:t>
            </a:r>
            <a:r>
              <a:rPr lang="fr-FR" altLang="fr-FR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vécus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les </a:t>
            </a:r>
            <a:r>
              <a:rPr lang="fr-FR" altLang="fr-FR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représentations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fr-FR" altLang="fr-FR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élèves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pour les mettre en perspective, enrichir et faire </a:t>
            </a:r>
            <a:r>
              <a:rPr lang="fr-FR" altLang="fr-FR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évoluer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leur </a:t>
            </a:r>
            <a:r>
              <a:rPr lang="fr-FR" altLang="fr-FR" i="1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expérience</a:t>
            </a:r>
            <a:r>
              <a:rPr lang="fr-FR" altLang="fr-FR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monde</a:t>
            </a:r>
            <a:r>
              <a:rPr lang="fr-FR" altLang="fr-F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»</a:t>
            </a:r>
          </a:p>
          <a:p>
            <a:pPr marL="185700" indent="-185700">
              <a:buFontTx/>
              <a:buChar char="-"/>
            </a:pP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D8E96-C62A-4D1F-BFAD-94C09FE5BF1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96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02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70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60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41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52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68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13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83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90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003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69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AB702-ED45-4812-A28B-5FE2BAFBC13E}" type="datetimeFigureOut">
              <a:rPr lang="fr-FR" smtClean="0"/>
              <a:t>19/12/2019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AD89F-8C84-4110-A426-A79FC4BE4C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9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5400" b="1" dirty="0">
                <a:solidFill>
                  <a:srgbClr val="7030A0"/>
                </a:solidFill>
              </a:rPr>
              <a:t>L’architecture à l’école primaire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600" i="1" dirty="0" smtClean="0">
                <a:solidFill>
                  <a:srgbClr val="7030A0"/>
                </a:solidFill>
              </a:rPr>
              <a:t>Ce que disent les programmes</a:t>
            </a:r>
            <a:endParaRPr lang="fr-FR" sz="36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0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A partir du CM1 </a:t>
            </a:r>
            <a:r>
              <a:rPr lang="fr-FR" b="1" dirty="0" smtClean="0">
                <a:solidFill>
                  <a:srgbClr val="7030A0"/>
                </a:solidFill>
              </a:rPr>
              <a:t>l’histoire des arts </a:t>
            </a:r>
            <a:r>
              <a:rPr lang="fr-FR" dirty="0" smtClean="0"/>
              <a:t>complète les enseignements artistiques et poursuit </a:t>
            </a:r>
          </a:p>
          <a:p>
            <a:pPr>
              <a:buFontTx/>
              <a:buChar char="-"/>
            </a:pPr>
            <a:r>
              <a:rPr lang="fr-FR" dirty="0"/>
              <a:t>D</a:t>
            </a:r>
            <a:r>
              <a:rPr lang="fr-FR" dirty="0" smtClean="0"/>
              <a:t>es </a:t>
            </a:r>
            <a:r>
              <a:rPr lang="fr-FR" b="1" dirty="0" smtClean="0">
                <a:solidFill>
                  <a:srgbClr val="7030A0"/>
                </a:solidFill>
              </a:rPr>
              <a:t>objectifs d’ordre esthétique </a:t>
            </a:r>
            <a:r>
              <a:rPr lang="fr-FR" dirty="0" smtClean="0"/>
              <a:t>: éducation à la sensibilité (fréquentation des œuvres).</a:t>
            </a:r>
          </a:p>
          <a:p>
            <a:pPr>
              <a:buFontTx/>
              <a:buChar char="-"/>
            </a:pPr>
            <a:r>
              <a:rPr lang="fr-FR" dirty="0" smtClean="0"/>
              <a:t>Des </a:t>
            </a:r>
            <a:r>
              <a:rPr lang="fr-FR" b="1" dirty="0">
                <a:solidFill>
                  <a:srgbClr val="7030A0"/>
                </a:solidFill>
              </a:rPr>
              <a:t>objectifs d’ordre méthodologique </a:t>
            </a:r>
            <a:r>
              <a:rPr lang="fr-FR" dirty="0" smtClean="0"/>
              <a:t>: compréhension du langage formel, symbolique et de la technique des œuvres.</a:t>
            </a:r>
          </a:p>
          <a:p>
            <a:pPr>
              <a:buFontTx/>
              <a:buChar char="-"/>
            </a:pPr>
            <a:r>
              <a:rPr lang="fr-FR" dirty="0" smtClean="0"/>
              <a:t>Des </a:t>
            </a:r>
            <a:r>
              <a:rPr lang="fr-FR" b="1" dirty="0">
                <a:solidFill>
                  <a:srgbClr val="7030A0"/>
                </a:solidFill>
              </a:rPr>
              <a:t>objectifs de connaissances </a:t>
            </a:r>
            <a:r>
              <a:rPr lang="fr-FR" dirty="0" smtClean="0"/>
              <a:t>: constitution de repères historiques et culturels.</a:t>
            </a:r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b="1" dirty="0" smtClean="0">
                <a:solidFill>
                  <a:srgbClr val="7030A0"/>
                </a:solidFill>
              </a:rPr>
              <a:t>L’histoire des arts en cycle 3 (CM1- CM2- 6</a:t>
            </a:r>
            <a:r>
              <a:rPr lang="fr-FR" b="1" baseline="30000" dirty="0" smtClean="0">
                <a:solidFill>
                  <a:srgbClr val="7030A0"/>
                </a:solidFill>
              </a:rPr>
              <a:t>e</a:t>
            </a:r>
            <a:r>
              <a:rPr lang="fr-FR" b="1" dirty="0" smtClean="0">
                <a:solidFill>
                  <a:srgbClr val="7030A0"/>
                </a:solidFill>
              </a:rPr>
              <a:t>)</a:t>
            </a:r>
            <a:endParaRPr lang="fr-F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3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838200" y="1494692"/>
            <a:ext cx="10515600" cy="53633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i="1" dirty="0" smtClean="0"/>
              <a:t>Grands objectifs 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3400" b="1" dirty="0">
                <a:solidFill>
                  <a:srgbClr val="7030A0"/>
                </a:solidFill>
              </a:rPr>
              <a:t>En éducation civique et morale</a:t>
            </a:r>
          </a:p>
          <a:p>
            <a:pPr lvl="1"/>
            <a:r>
              <a:rPr lang="fr-FR" dirty="0" smtClean="0"/>
              <a:t>Différencier son intérêt particulier de l’intérêt général.</a:t>
            </a:r>
          </a:p>
          <a:p>
            <a:pPr lvl="1"/>
            <a:r>
              <a:rPr lang="fr-FR" dirty="0" smtClean="0"/>
              <a:t>Développer une conscience citoyenne, sociale et écologique.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3400" b="1" dirty="0">
                <a:solidFill>
                  <a:srgbClr val="7030A0"/>
                </a:solidFill>
              </a:rPr>
              <a:t>En histoire et géographie</a:t>
            </a:r>
          </a:p>
          <a:p>
            <a:pPr lvl="1"/>
            <a:r>
              <a:rPr lang="fr-FR" dirty="0" smtClean="0"/>
              <a:t>Construire des repères historiques et géographiques.</a:t>
            </a:r>
          </a:p>
          <a:p>
            <a:pPr lvl="1"/>
            <a:r>
              <a:rPr lang="fr-FR" dirty="0" smtClean="0"/>
              <a:t>En CM1 : étudier les thèmes se loger, travailler, se cultiver, avoir des loisirs, </a:t>
            </a:r>
          </a:p>
          <a:p>
            <a:pPr lvl="1"/>
            <a:r>
              <a:rPr lang="fr-FR" dirty="0" smtClean="0"/>
              <a:t>En CM2 : se déplacer, mieux habiter (la place de la nature en ville, habiter un éco-quartier).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3400" b="1" dirty="0">
                <a:solidFill>
                  <a:srgbClr val="7030A0"/>
                </a:solidFill>
              </a:rPr>
              <a:t>En sciences et technologie</a:t>
            </a:r>
          </a:p>
          <a:p>
            <a:pPr lvl="1"/>
            <a:r>
              <a:rPr lang="fr-FR" dirty="0" smtClean="0"/>
              <a:t>Identifier les principales familles de matériaux (caractéristiques et propriétés, impact environnemental).</a:t>
            </a:r>
          </a:p>
          <a:p>
            <a:pPr lvl="1"/>
            <a:r>
              <a:rPr lang="fr-FR" dirty="0" smtClean="0"/>
              <a:t>Concevoir un objet technique (recherche d’idées, modélisation du réel, processus, choix des matériaux, maquette, vérification et contrôle).</a:t>
            </a:r>
          </a:p>
          <a:p>
            <a:pPr lvl="1"/>
            <a:r>
              <a:rPr lang="fr-FR" dirty="0" smtClean="0"/>
              <a:t>Identifier les enjeux liés à l’environnement (répartition des êtres vivants, des ressources et impact environnemental)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r-FR" sz="3400" b="1" dirty="0">
                <a:solidFill>
                  <a:srgbClr val="7030A0"/>
                </a:solidFill>
              </a:rPr>
              <a:t>En mathématiques : espace et géométrie</a:t>
            </a:r>
          </a:p>
          <a:p>
            <a:pPr lvl="1"/>
            <a:r>
              <a:rPr lang="fr-FR" dirty="0" smtClean="0"/>
              <a:t>Reconnaître, nommer, décrire, reproduire, représenter, construire quelques solides, quelques figures géométriques.</a:t>
            </a:r>
          </a:p>
          <a:p>
            <a:pPr lvl="1"/>
            <a:r>
              <a:rPr lang="fr-FR" dirty="0" smtClean="0"/>
              <a:t>Reconnaître et utiliser quelques relations géométriques.</a:t>
            </a:r>
          </a:p>
          <a:p>
            <a:pPr lvl="1"/>
            <a:r>
              <a:rPr lang="fr-FR" dirty="0" smtClean="0"/>
              <a:t>Grandeur et mesure (longueur, périmètres, aire, volume, angles)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703385" y="255398"/>
            <a:ext cx="10650415" cy="1081034"/>
          </a:xfr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b="1" dirty="0" smtClean="0">
                <a:solidFill>
                  <a:srgbClr val="7030A0"/>
                </a:solidFill>
              </a:rPr>
              <a:t>Cycle 3 : L’architecture dans d’autres disciplines</a:t>
            </a:r>
            <a:endParaRPr lang="fr-F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838200" y="500062"/>
            <a:ext cx="10515600" cy="132556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smtClean="0">
                <a:solidFill>
                  <a:srgbClr val="7030A0"/>
                </a:solidFill>
              </a:rPr>
              <a:t>Education artistique et culturelle </a:t>
            </a:r>
            <a:endParaRPr lang="fr-FR" b="1" dirty="0">
              <a:solidFill>
                <a:srgbClr val="7030A0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961185" y="2039815"/>
            <a:ext cx="5392615" cy="4693995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4000" b="1" dirty="0">
                <a:solidFill>
                  <a:srgbClr val="7030A0"/>
                </a:solidFill>
              </a:rPr>
              <a:t>6 domaines</a:t>
            </a:r>
            <a:endParaRPr lang="fr-FR" sz="4000" dirty="0"/>
          </a:p>
          <a:p>
            <a:r>
              <a:rPr lang="fr-FR" b="1" dirty="0" smtClean="0"/>
              <a:t>Arts de l’espace : architecture, urbanisme, art des jardins</a:t>
            </a:r>
          </a:p>
          <a:p>
            <a:r>
              <a:rPr lang="fr-FR" dirty="0" smtClean="0"/>
              <a:t>Arts du visuel</a:t>
            </a:r>
          </a:p>
          <a:p>
            <a:r>
              <a:rPr lang="fr-FR" dirty="0" smtClean="0"/>
              <a:t>Arts du son</a:t>
            </a:r>
          </a:p>
          <a:p>
            <a:r>
              <a:rPr lang="fr-FR" dirty="0" smtClean="0"/>
              <a:t>Arts du spectacle vivant</a:t>
            </a:r>
          </a:p>
          <a:p>
            <a:r>
              <a:rPr lang="fr-FR" dirty="0" smtClean="0"/>
              <a:t>Arts du langage</a:t>
            </a:r>
          </a:p>
          <a:p>
            <a:r>
              <a:rPr lang="fr-FR" dirty="0" smtClean="0"/>
              <a:t>Arts du quotidien</a:t>
            </a:r>
          </a:p>
        </p:txBody>
      </p:sp>
      <p:sp>
        <p:nvSpPr>
          <p:cNvPr id="2" name="ZoneTexte 1"/>
          <p:cNvSpPr txBox="1"/>
          <p:nvPr/>
        </p:nvSpPr>
        <p:spPr>
          <a:xfrm rot="10800000" flipH="1" flipV="1">
            <a:off x="878138" y="2039815"/>
            <a:ext cx="45965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7030A0"/>
                </a:solidFill>
              </a:rPr>
              <a:t>3 grands piliers </a:t>
            </a:r>
            <a:endParaRPr lang="fr-FR" sz="4000" b="1" dirty="0" smtClean="0">
              <a:solidFill>
                <a:srgbClr val="7030A0"/>
              </a:solidFill>
            </a:endParaRPr>
          </a:p>
          <a:p>
            <a:r>
              <a:rPr lang="fr-FR" sz="4000" dirty="0" smtClean="0"/>
              <a:t>La </a:t>
            </a:r>
            <a:r>
              <a:rPr lang="fr-FR" sz="4000" dirty="0"/>
              <a:t>rencontre</a:t>
            </a:r>
          </a:p>
          <a:p>
            <a:r>
              <a:rPr lang="fr-FR" sz="4000" dirty="0"/>
              <a:t>La pratique</a:t>
            </a:r>
          </a:p>
          <a:p>
            <a:r>
              <a:rPr lang="fr-FR" sz="4000" dirty="0"/>
              <a:t>Les connaissances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070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b="1" dirty="0" smtClean="0">
                <a:solidFill>
                  <a:srgbClr val="7030A0"/>
                </a:solidFill>
              </a:rPr>
              <a:t>Aborder l’architecture en </a:t>
            </a:r>
            <a:r>
              <a:rPr lang="fr-FR" b="1" dirty="0">
                <a:solidFill>
                  <a:srgbClr val="7030A0"/>
                </a:solidFill>
              </a:rPr>
              <a:t>maternelle </a:t>
            </a:r>
            <a:r>
              <a:rPr lang="fr-FR" b="1" dirty="0" smtClean="0">
                <a:solidFill>
                  <a:srgbClr val="7030A0"/>
                </a:solidFill>
              </a:rPr>
              <a:t/>
            </a:r>
            <a:br>
              <a:rPr lang="fr-FR" b="1" dirty="0" smtClean="0">
                <a:solidFill>
                  <a:srgbClr val="7030A0"/>
                </a:solidFill>
              </a:rPr>
            </a:br>
            <a:r>
              <a:rPr lang="fr-FR" b="1" dirty="0" smtClean="0">
                <a:solidFill>
                  <a:srgbClr val="7030A0"/>
                </a:solidFill>
              </a:rPr>
              <a:t>(</a:t>
            </a:r>
            <a:r>
              <a:rPr lang="fr-FR" b="1" dirty="0">
                <a:solidFill>
                  <a:srgbClr val="7030A0"/>
                </a:solidFill>
              </a:rPr>
              <a:t>de 3 à 5 ans)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38687"/>
            <a:ext cx="10515600" cy="473192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4200" b="1" dirty="0"/>
              <a:t>Objectifs généraux visés pour les enseignements artistiques :</a:t>
            </a:r>
          </a:p>
          <a:p>
            <a:pPr>
              <a:buFontTx/>
              <a:buChar char="-"/>
            </a:pPr>
            <a:r>
              <a:rPr lang="fr-FR" dirty="0" smtClean="0"/>
              <a:t>Développer du goût pour les enseignements artistiques.</a:t>
            </a:r>
          </a:p>
          <a:p>
            <a:pPr>
              <a:buFontTx/>
              <a:buChar char="-"/>
            </a:pPr>
            <a:r>
              <a:rPr lang="fr-FR" dirty="0" smtClean="0"/>
              <a:t>Découvrir différentes formes d’expressions artistiques.</a:t>
            </a:r>
          </a:p>
          <a:p>
            <a:pPr>
              <a:buFontTx/>
              <a:buChar char="-"/>
            </a:pPr>
            <a:r>
              <a:rPr lang="fr-FR" dirty="0" smtClean="0"/>
              <a:t>Vivre et exprimer des émotions, formuler des choix.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sz="3600" b="1" dirty="0"/>
              <a:t>Objectifs dans le domaine plastique:</a:t>
            </a:r>
          </a:p>
          <a:p>
            <a:pPr>
              <a:buFontTx/>
              <a:buChar char="-"/>
            </a:pPr>
            <a:r>
              <a:rPr lang="fr-FR" dirty="0" smtClean="0"/>
              <a:t>Dessiner</a:t>
            </a:r>
          </a:p>
          <a:p>
            <a:pPr>
              <a:buFontTx/>
              <a:buChar char="-"/>
            </a:pPr>
            <a:r>
              <a:rPr lang="fr-FR" dirty="0" smtClean="0"/>
              <a:t>Réaliser des compositions plastiques planes et en volume.</a:t>
            </a:r>
          </a:p>
          <a:p>
            <a:pPr>
              <a:buFontTx/>
              <a:buChar char="-"/>
            </a:pPr>
            <a:r>
              <a:rPr lang="fr-FR" dirty="0" smtClean="0"/>
              <a:t>Observer, comprendre et transformer des images.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sz="4200" b="1" dirty="0"/>
              <a:t>Objectifs dans le domaine « explorer le monde »:</a:t>
            </a:r>
          </a:p>
          <a:p>
            <a:pPr>
              <a:buFontTx/>
              <a:buChar char="-"/>
            </a:pPr>
            <a:r>
              <a:rPr lang="fr-FR" dirty="0" smtClean="0"/>
              <a:t>Faire l’expérience de l’espace (par rapport aux distances, aux déplacements, aux repères spatiaux)</a:t>
            </a:r>
          </a:p>
          <a:p>
            <a:pPr>
              <a:buFontTx/>
              <a:buChar char="-"/>
            </a:pPr>
            <a:r>
              <a:rPr lang="fr-FR" dirty="0" smtClean="0"/>
              <a:t>Représenter l’espace (photos, maquettes, dessins, plans).</a:t>
            </a:r>
          </a:p>
          <a:p>
            <a:pPr>
              <a:buFontTx/>
              <a:buChar char="-"/>
            </a:pPr>
            <a:r>
              <a:rPr lang="fr-FR" dirty="0" smtClean="0"/>
              <a:t>Découvrir différents milieux – observer les constructions humaines.</a:t>
            </a:r>
          </a:p>
          <a:p>
            <a:pPr>
              <a:buFontTx/>
              <a:buChar char="-"/>
            </a:pPr>
            <a:r>
              <a:rPr lang="fr-FR" dirty="0" smtClean="0"/>
              <a:t>Explorer la matière (approcher quelques propriétés des matières et matériaux et leurs transformations possibles).</a:t>
            </a:r>
          </a:p>
          <a:p>
            <a:pPr>
              <a:buFontTx/>
              <a:buChar char="-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48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Architecture et langage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Un projet autour de l’architecture permet de travailler des </a:t>
            </a:r>
            <a:r>
              <a:rPr lang="fr-FR" b="1" dirty="0" smtClean="0">
                <a:solidFill>
                  <a:srgbClr val="C00000"/>
                </a:solidFill>
              </a:rPr>
              <a:t>compétences langagières </a:t>
            </a:r>
            <a:r>
              <a:rPr lang="fr-FR" i="1" dirty="0" smtClean="0"/>
              <a:t>: </a:t>
            </a:r>
            <a:r>
              <a:rPr lang="fr-FR" b="1" i="1" dirty="0" smtClean="0">
                <a:solidFill>
                  <a:srgbClr val="C00000"/>
                </a:solidFill>
              </a:rPr>
              <a:t>Comprendre et apprendre, échanger et réfléchir avec les autres</a:t>
            </a:r>
            <a:r>
              <a:rPr lang="fr-FR" i="1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Par rapport à l’apprentissage du vocabulaire notamment, il faudra :</a:t>
            </a:r>
          </a:p>
          <a:p>
            <a:pPr>
              <a:buFontTx/>
              <a:buChar char="-"/>
            </a:pPr>
            <a:r>
              <a:rPr lang="fr-FR" b="1" dirty="0" smtClean="0"/>
              <a:t>Choisir le corpus de mots </a:t>
            </a:r>
            <a:r>
              <a:rPr lang="fr-FR" dirty="0" smtClean="0"/>
              <a:t>et les </a:t>
            </a:r>
            <a:r>
              <a:rPr lang="fr-FR" dirty="0"/>
              <a:t>structures </a:t>
            </a:r>
            <a:r>
              <a:rPr lang="fr-FR" dirty="0" smtClean="0"/>
              <a:t>syntaxiques que l’on veut faire acquérir.</a:t>
            </a:r>
          </a:p>
          <a:p>
            <a:pPr>
              <a:buFontTx/>
              <a:buChar char="-"/>
            </a:pPr>
            <a:r>
              <a:rPr lang="fr-FR" dirty="0" smtClean="0"/>
              <a:t>Prévoir la façon dont l’enfant va pouvoir les </a:t>
            </a:r>
            <a:r>
              <a:rPr lang="fr-FR" b="1" dirty="0" smtClean="0"/>
              <a:t>mémoriser</a:t>
            </a:r>
            <a:r>
              <a:rPr lang="fr-FR" dirty="0" smtClean="0"/>
              <a:t> : encodage (stimulus) – stockage (mise en réseau) – récupération (réactivation des liens) (voir guide « les mots de la maternelle p. 18)</a:t>
            </a:r>
          </a:p>
          <a:p>
            <a:pPr>
              <a:buFontTx/>
              <a:buChar char="-"/>
            </a:pPr>
            <a:r>
              <a:rPr lang="fr-FR" dirty="0" smtClean="0"/>
              <a:t>Elaborer et utiliser fréquemment </a:t>
            </a:r>
            <a:r>
              <a:rPr lang="fr-FR" b="1" dirty="0" smtClean="0"/>
              <a:t>des outils qui facilitent la mémorisation </a:t>
            </a:r>
            <a:r>
              <a:rPr lang="fr-FR" dirty="0" smtClean="0"/>
              <a:t>(imagiers, photos, albums-échos, boîtes thématiques, images séquentielles, etc.) et faire vivre un projet.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39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7030A0"/>
                </a:solidFill>
              </a:rPr>
              <a:t>Enseignements artistiques: des compétences qui se travaillent toujours ensemble</a:t>
            </a:r>
            <a:endParaRPr lang="fr-FR" b="1" dirty="0">
              <a:solidFill>
                <a:srgbClr val="7030A0"/>
              </a:solidFill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838199" y="3174274"/>
            <a:ext cx="10515601" cy="247038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Expérimenter / produire / créer</a:t>
            </a:r>
          </a:p>
          <a:p>
            <a:r>
              <a:rPr lang="fr-FR" dirty="0" smtClean="0"/>
              <a:t>Mettre en œuvre un projet artistique</a:t>
            </a:r>
          </a:p>
          <a:p>
            <a:r>
              <a:rPr lang="fr-FR" dirty="0" smtClean="0"/>
              <a:t>S’exprimer, analyser sa pratique, celle des pairs, établir une relation avec celle des artistes, s’ouvrir à l’altérité.</a:t>
            </a:r>
          </a:p>
          <a:p>
            <a:r>
              <a:rPr lang="fr-FR" dirty="0" smtClean="0"/>
              <a:t>Se repérer dans les domaines liés aux arts plastiques, être sensible aux questions de l’art.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38199" y="1932709"/>
            <a:ext cx="111529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Du CP au CM2 </a:t>
            </a:r>
          </a:p>
          <a:p>
            <a:r>
              <a:rPr lang="fr-FR" sz="3200" b="1" dirty="0" smtClean="0"/>
              <a:t>4 compétences </a:t>
            </a:r>
            <a:r>
              <a:rPr lang="fr-FR" sz="3200" b="1" dirty="0"/>
              <a:t>générales </a:t>
            </a:r>
            <a:r>
              <a:rPr lang="fr-FR" sz="3200" b="1" dirty="0" smtClean="0"/>
              <a:t> →  </a:t>
            </a:r>
            <a:r>
              <a:rPr lang="fr-FR" sz="3200" b="1" dirty="0"/>
              <a:t>différentes étapes d’une séquence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838199" y="5644662"/>
            <a:ext cx="10515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fr-FR" altLang="fr-FR" sz="2000" dirty="0"/>
              <a:t>Deux démarches privilégiées et corrélées : </a:t>
            </a:r>
          </a:p>
          <a:p>
            <a:pPr marL="622300" lvl="1" indent="-257175">
              <a:lnSpc>
                <a:spcPct val="80000"/>
              </a:lnSpc>
              <a:spcBef>
                <a:spcPct val="0"/>
              </a:spcBef>
            </a:pPr>
            <a:r>
              <a:rPr lang="fr-FR" alt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la démarche de projet ;</a:t>
            </a:r>
          </a:p>
          <a:p>
            <a:pPr marL="622300" lvl="1" indent="-257175">
              <a:lnSpc>
                <a:spcPct val="80000"/>
              </a:lnSpc>
              <a:spcBef>
                <a:spcPct val="0"/>
              </a:spcBef>
            </a:pPr>
            <a:r>
              <a:rPr lang="fr-FR" alt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la démarche de questionnement (articulation entre pratique et réflexion).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472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838200" y="255397"/>
            <a:ext cx="10515600" cy="1325563"/>
          </a:xfr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Des compétences </a:t>
            </a:r>
            <a:r>
              <a:rPr lang="fr-FR" b="1" dirty="0" smtClean="0">
                <a:solidFill>
                  <a:srgbClr val="7030A0"/>
                </a:solidFill>
              </a:rPr>
              <a:t>artistiques qui </a:t>
            </a:r>
            <a:r>
              <a:rPr lang="fr-FR" b="1" dirty="0">
                <a:solidFill>
                  <a:srgbClr val="7030A0"/>
                </a:solidFill>
              </a:rPr>
              <a:t>se travaillent à partir de 3 grandes questions</a:t>
            </a: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6670431" y="1878378"/>
            <a:ext cx="4683369" cy="43513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3000" b="1" dirty="0">
                <a:solidFill>
                  <a:srgbClr val="0070C0"/>
                </a:solidFill>
              </a:rPr>
              <a:t>Au cycle 3 (CM1- CM2- 6e)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0070C0"/>
                </a:solidFill>
              </a:rPr>
              <a:t>de 9 à 12 ans</a:t>
            </a:r>
          </a:p>
          <a:p>
            <a:r>
              <a:rPr lang="fr-FR" dirty="0" smtClean="0"/>
              <a:t>La représentation </a:t>
            </a:r>
            <a:r>
              <a:rPr lang="fr-FR" dirty="0"/>
              <a:t>plastique et les dispositifs de </a:t>
            </a:r>
            <a:r>
              <a:rPr lang="fr-FR" dirty="0" smtClean="0"/>
              <a:t>présentation.</a:t>
            </a:r>
          </a:p>
          <a:p>
            <a:r>
              <a:rPr lang="fr-FR" dirty="0"/>
              <a:t>Les fabrications et la relation entre l’objet et </a:t>
            </a:r>
            <a:r>
              <a:rPr lang="fr-FR" dirty="0" smtClean="0"/>
              <a:t>l’espace.</a:t>
            </a:r>
          </a:p>
          <a:p>
            <a:r>
              <a:rPr lang="fr-FR" dirty="0"/>
              <a:t>La matérialité de la production plastique et la sensibilité aux constituants de </a:t>
            </a:r>
            <a:r>
              <a:rPr lang="fr-FR" dirty="0" smtClean="0"/>
              <a:t>l’œuvre.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838200" y="1878378"/>
            <a:ext cx="4683369" cy="4351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>
                <a:solidFill>
                  <a:srgbClr val="0070C0"/>
                </a:solidFill>
              </a:rPr>
              <a:t>Au cycle 2 (CP-CE1-CE2)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>
                <a:solidFill>
                  <a:srgbClr val="0070C0"/>
                </a:solidFill>
              </a:rPr>
              <a:t>de 6 à 9 ans</a:t>
            </a:r>
          </a:p>
          <a:p>
            <a:r>
              <a:rPr lang="fr-FR" dirty="0" smtClean="0"/>
              <a:t>La représentation du monde.</a:t>
            </a:r>
          </a:p>
          <a:p>
            <a:r>
              <a:rPr lang="fr-FR" dirty="0" smtClean="0"/>
              <a:t>L’expression des émotions.</a:t>
            </a:r>
          </a:p>
          <a:p>
            <a:r>
              <a:rPr lang="fr-FR" dirty="0" smtClean="0"/>
              <a:t>La narration et le témoignage par les images.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endParaRPr lang="fr-FR" dirty="0" smtClean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827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Cycle 2 : </a:t>
            </a:r>
            <a:r>
              <a:rPr lang="fr-FR" b="1" dirty="0" smtClean="0">
                <a:solidFill>
                  <a:srgbClr val="7030A0"/>
                </a:solidFill>
              </a:rPr>
              <a:t>architecture </a:t>
            </a:r>
            <a:r>
              <a:rPr lang="fr-FR" b="1" dirty="0">
                <a:solidFill>
                  <a:srgbClr val="7030A0"/>
                </a:solidFill>
              </a:rPr>
              <a:t>et français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Arts </a:t>
            </a:r>
            <a:r>
              <a:rPr lang="fr-FR" sz="3800" b="1" dirty="0" smtClean="0">
                <a:solidFill>
                  <a:schemeClr val="accent6">
                    <a:lumMod val="75000"/>
                  </a:schemeClr>
                </a:solidFill>
              </a:rPr>
              <a:t>plastiques, </a:t>
            </a: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compétence 3 :  S’exprimer, analyser sa pratique, celle des pairs, établir une relation avec celle des artistes, s’ouvrir à l’altérité.</a:t>
            </a:r>
          </a:p>
          <a:p>
            <a:pPr marL="0" indent="0">
              <a:buNone/>
            </a:pPr>
            <a:r>
              <a:rPr lang="fr-FR" sz="3300" dirty="0"/>
              <a:t>Les 3 sous-compétences citées relèvent du français </a:t>
            </a:r>
            <a:r>
              <a:rPr lang="fr-FR" sz="3300" dirty="0" smtClean="0"/>
              <a:t>:</a:t>
            </a:r>
            <a:endParaRPr lang="fr-FR" sz="33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Prendre la parole devant un groupe </a:t>
            </a:r>
            <a:r>
              <a:rPr lang="fr-FR" sz="2600" dirty="0" smtClean="0"/>
              <a:t>pour partager ses trouvailles, s’intéresser à celles découvertes dans des œuvres d’art..</a:t>
            </a:r>
            <a:endParaRPr lang="fr-FR" sz="26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Formuler ses émotions, entendre et respecter celle des autres.</a:t>
            </a:r>
            <a:r>
              <a:rPr lang="fr-FR" sz="2600" dirty="0" smtClean="0"/>
              <a:t>.</a:t>
            </a:r>
            <a:endParaRPr lang="fr-FR" sz="26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Repérer les éléments du langage plastique </a:t>
            </a:r>
            <a:r>
              <a:rPr lang="fr-FR" sz="2600" dirty="0" smtClean="0"/>
              <a:t>dans une production : couleurs, formes, matières, support…</a:t>
            </a:r>
            <a:endParaRPr lang="fr-FR" sz="2600" dirty="0"/>
          </a:p>
          <a:p>
            <a:pPr marL="0" indent="0">
              <a:buNone/>
            </a:pPr>
            <a:r>
              <a:rPr lang="fr-FR" sz="3800" b="1" dirty="0" smtClean="0">
                <a:solidFill>
                  <a:schemeClr val="accent6">
                    <a:lumMod val="75000"/>
                  </a:schemeClr>
                </a:solidFill>
              </a:rPr>
              <a:t>Arts plastiques, </a:t>
            </a: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compétence 4 : Se repérer dans les domaines liés aux arts plastiques, être sensible aux questions de l’art</a:t>
            </a:r>
            <a:r>
              <a:rPr lang="fr-FR" sz="3800" dirty="0"/>
              <a:t> </a:t>
            </a:r>
            <a:r>
              <a:rPr lang="fr-FR" sz="3200" dirty="0"/>
              <a:t>et notamment la sous-compétence </a:t>
            </a:r>
            <a:r>
              <a:rPr lang="fr-FR" sz="3200" b="1" dirty="0" smtClean="0"/>
              <a:t>exprimer ses émotions </a:t>
            </a:r>
            <a:r>
              <a:rPr lang="fr-FR" sz="3200" dirty="0" smtClean="0"/>
              <a:t>lors de la rencontre avec des œuvres d’art </a:t>
            </a:r>
            <a:r>
              <a:rPr lang="fr-FR" sz="3200" dirty="0"/>
              <a:t>relèvent également du français. </a:t>
            </a:r>
          </a:p>
          <a:p>
            <a:pPr marL="0" indent="0">
              <a:buNone/>
            </a:pPr>
            <a:r>
              <a:rPr lang="fr-FR" sz="3800" dirty="0">
                <a:solidFill>
                  <a:srgbClr val="C00000"/>
                </a:solidFill>
              </a:rPr>
              <a:t>Les séquences d’arts plastiques sont l’occasion de travailler </a:t>
            </a:r>
            <a:r>
              <a:rPr lang="fr-FR" sz="3800" b="1" dirty="0">
                <a:solidFill>
                  <a:srgbClr val="C00000"/>
                </a:solidFill>
              </a:rPr>
              <a:t>le dire-lire- écrire </a:t>
            </a:r>
            <a:r>
              <a:rPr lang="fr-FR" sz="3800" dirty="0">
                <a:solidFill>
                  <a:srgbClr val="C00000"/>
                </a:solidFill>
              </a:rPr>
              <a:t>et permettent de travailler notamment  </a:t>
            </a:r>
            <a:r>
              <a:rPr lang="fr-FR" sz="3800" b="1" dirty="0">
                <a:solidFill>
                  <a:srgbClr val="C00000"/>
                </a:solidFill>
              </a:rPr>
              <a:t>les compétences suivantes du programme de français 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Ecouter pour comprendre </a:t>
            </a:r>
            <a:r>
              <a:rPr lang="fr-FR" sz="2600" dirty="0" smtClean="0"/>
              <a:t>des messages oraux ou des textes lus par un adulte.</a:t>
            </a:r>
            <a:endParaRPr lang="fr-FR" sz="26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Dire </a:t>
            </a:r>
            <a:r>
              <a:rPr lang="fr-FR" sz="2600" dirty="0" smtClean="0"/>
              <a:t>pour être entendu et compris.</a:t>
            </a:r>
            <a:endParaRPr lang="fr-FR" sz="26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Participer </a:t>
            </a:r>
            <a:r>
              <a:rPr lang="fr-FR" sz="2600" b="1" dirty="0"/>
              <a:t>à des échanges </a:t>
            </a:r>
            <a:r>
              <a:rPr lang="fr-FR" sz="2600" dirty="0"/>
              <a:t>dans des situations diversifiées.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Comprendre un texte</a:t>
            </a:r>
            <a:r>
              <a:rPr lang="fr-FR" sz="2600" dirty="0" smtClean="0"/>
              <a:t>. Pratiquer différentes formes de lecture. Lire à voix haute.</a:t>
            </a:r>
            <a:endParaRPr lang="fr-FR" sz="26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Produire </a:t>
            </a:r>
            <a:r>
              <a:rPr lang="fr-FR" sz="2600" b="1" dirty="0"/>
              <a:t>des </a:t>
            </a:r>
            <a:r>
              <a:rPr lang="fr-FR" sz="2600" b="1" dirty="0" smtClean="0"/>
              <a:t>écrits</a:t>
            </a:r>
            <a:r>
              <a:rPr lang="fr-FR" sz="2600" dirty="0" smtClean="0"/>
              <a:t>.</a:t>
            </a:r>
            <a:endParaRPr lang="fr-FR" sz="26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Réviser et améliorer l’écrit </a:t>
            </a:r>
            <a:r>
              <a:rPr lang="fr-FR" sz="2600" dirty="0" smtClean="0"/>
              <a:t>qu’on a produit.</a:t>
            </a:r>
            <a:endParaRPr lang="fr-FR" sz="26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600" b="1" dirty="0" smtClean="0"/>
              <a:t>Etendre ses connaissances lexicales, mémoriser et réutiliser des mots nouvellement appris</a:t>
            </a:r>
            <a:r>
              <a:rPr lang="fr-FR" sz="2600" dirty="0" smtClean="0"/>
              <a:t>.</a:t>
            </a:r>
            <a:endParaRPr lang="fr-FR" sz="26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38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i="1" dirty="0" smtClean="0"/>
              <a:t>Grands objectifs :</a:t>
            </a:r>
          </a:p>
          <a:p>
            <a:pPr marL="0" indent="0">
              <a:buNone/>
            </a:pPr>
            <a:r>
              <a:rPr lang="fr-FR" b="1" dirty="0" smtClean="0">
                <a:solidFill>
                  <a:srgbClr val="7030A0"/>
                </a:solidFill>
              </a:rPr>
              <a:t>En éducation civique et morale</a:t>
            </a:r>
            <a:endParaRPr lang="fr-FR" b="1" dirty="0">
              <a:solidFill>
                <a:srgbClr val="7030A0"/>
              </a:solidFill>
            </a:endParaRPr>
          </a:p>
          <a:p>
            <a:pPr lvl="1"/>
            <a:r>
              <a:rPr lang="fr-FR" dirty="0" smtClean="0"/>
              <a:t>Différencier son intérêt particulier de l’intérêt général.</a:t>
            </a:r>
          </a:p>
          <a:p>
            <a:pPr lvl="1"/>
            <a:r>
              <a:rPr lang="fr-FR" dirty="0" smtClean="0"/>
              <a:t>Développer une conscience citoyenne, sociale et écologique.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Dans le domaine « Questionner le monde »</a:t>
            </a:r>
          </a:p>
          <a:p>
            <a:pPr lvl="1"/>
            <a:r>
              <a:rPr lang="fr-FR" dirty="0" smtClean="0"/>
              <a:t>Se repérer dans l’espace et le représenter (cartes et plans).</a:t>
            </a:r>
          </a:p>
          <a:p>
            <a:pPr lvl="1"/>
            <a:r>
              <a:rPr lang="fr-FR" dirty="0" smtClean="0"/>
              <a:t>Comprendre qu’un espace est organisé (de l’espace proche au quartier puis à la ville).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En mathématiques : espace et géométrie</a:t>
            </a:r>
          </a:p>
          <a:p>
            <a:pPr lvl="1"/>
            <a:r>
              <a:rPr lang="fr-FR" dirty="0" smtClean="0"/>
              <a:t>Reconnaître, nommer, décrire, reproduire quelques solides, quelques figures géométriques.</a:t>
            </a:r>
          </a:p>
          <a:p>
            <a:pPr lvl="1"/>
            <a:r>
              <a:rPr lang="fr-FR" dirty="0" smtClean="0"/>
              <a:t>Reconnaître et utiliser les notions d’alignement, d’angle droit, d’égalité de longueurs, de milieu, de symétrie.</a:t>
            </a:r>
          </a:p>
          <a:p>
            <a:pPr lvl="1"/>
            <a:endParaRPr lang="fr-FR" dirty="0" smtClean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703385" y="255397"/>
            <a:ext cx="10650415" cy="1325563"/>
          </a:xfr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b="1" dirty="0" smtClean="0">
                <a:solidFill>
                  <a:srgbClr val="7030A0"/>
                </a:solidFill>
              </a:rPr>
              <a:t>Cycle 2 : L’architecture dans d’autres disciplines</a:t>
            </a:r>
            <a:endParaRPr lang="fr-F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4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Cycle 3 : </a:t>
            </a:r>
            <a:r>
              <a:rPr lang="fr-FR" b="1" dirty="0" smtClean="0">
                <a:solidFill>
                  <a:srgbClr val="7030A0"/>
                </a:solidFill>
              </a:rPr>
              <a:t>architecture </a:t>
            </a:r>
            <a:r>
              <a:rPr lang="fr-FR" b="1" dirty="0">
                <a:solidFill>
                  <a:srgbClr val="7030A0"/>
                </a:solidFill>
              </a:rPr>
              <a:t>et français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300" b="1" dirty="0">
                <a:solidFill>
                  <a:schemeClr val="accent6">
                    <a:lumMod val="50000"/>
                  </a:schemeClr>
                </a:solidFill>
              </a:rPr>
              <a:t>Arts plastiques </a:t>
            </a:r>
            <a:r>
              <a:rPr lang="fr-FR" sz="4300" b="1" dirty="0" smtClean="0">
                <a:solidFill>
                  <a:schemeClr val="accent6">
                    <a:lumMod val="50000"/>
                  </a:schemeClr>
                </a:solidFill>
              </a:rPr>
              <a:t>compétence 3 </a:t>
            </a:r>
            <a:r>
              <a:rPr lang="fr-FR" sz="4300" dirty="0" smtClean="0">
                <a:solidFill>
                  <a:schemeClr val="accent6">
                    <a:lumMod val="50000"/>
                  </a:schemeClr>
                </a:solidFill>
              </a:rPr>
              <a:t>:  </a:t>
            </a:r>
            <a:r>
              <a:rPr lang="fr-FR" sz="4300" dirty="0">
                <a:solidFill>
                  <a:schemeClr val="accent6">
                    <a:lumMod val="50000"/>
                  </a:schemeClr>
                </a:solidFill>
              </a:rPr>
              <a:t>S’exprimer, analyser sa pratique, celle des pairs, établir une relation avec celle des artistes, s’ouvrir à l’altérité.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4300" dirty="0" smtClean="0">
                <a:solidFill>
                  <a:schemeClr val="accent6">
                    <a:lumMod val="50000"/>
                  </a:schemeClr>
                </a:solidFill>
              </a:rPr>
              <a:t>Les 3 sous-compétences citées relèvent du français 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Décrire et interroger </a:t>
            </a:r>
            <a:r>
              <a:rPr lang="fr-FR" sz="2900" dirty="0" smtClean="0"/>
              <a:t>à l’aide d’un vocabulaire spécifique ses productions plastiques, celle de ses pairs er des œuvres d’art étudiées en classe.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Justifier des choix </a:t>
            </a:r>
            <a:r>
              <a:rPr lang="fr-FR" sz="2900" dirty="0" smtClean="0"/>
              <a:t>pour rendre compte du cheminement qui conduit de l’intention à la réalisation.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Formuler une expression juste de ses émotions </a:t>
            </a:r>
            <a:r>
              <a:rPr lang="fr-FR" sz="2900" dirty="0" smtClean="0"/>
              <a:t>en prenant appui sur ses propres réalisations plastiques, celles des autres élèves et des œuvres d’art.</a:t>
            </a:r>
          </a:p>
          <a:p>
            <a:pPr marL="0" indent="0">
              <a:buNone/>
            </a:pPr>
            <a:r>
              <a:rPr lang="fr-FR" sz="4500" dirty="0" smtClean="0">
                <a:solidFill>
                  <a:schemeClr val="accent6">
                    <a:lumMod val="50000"/>
                  </a:schemeClr>
                </a:solidFill>
              </a:rPr>
              <a:t>La compétence 4 </a:t>
            </a:r>
            <a:r>
              <a:rPr lang="fr-FR" sz="4500" dirty="0">
                <a:solidFill>
                  <a:schemeClr val="accent6">
                    <a:lumMod val="50000"/>
                  </a:schemeClr>
                </a:solidFill>
              </a:rPr>
              <a:t>: Se repérer dans les domaines liés aux arts plastiques, être sensible aux questions de l’art </a:t>
            </a:r>
            <a:r>
              <a:rPr lang="fr-FR" sz="4500" dirty="0" smtClean="0">
                <a:solidFill>
                  <a:schemeClr val="accent6">
                    <a:lumMod val="50000"/>
                  </a:schemeClr>
                </a:solidFill>
              </a:rPr>
              <a:t>et notamment la sous-compétence : </a:t>
            </a:r>
            <a:r>
              <a:rPr lang="fr-FR" sz="4500" b="1" dirty="0" smtClean="0">
                <a:solidFill>
                  <a:schemeClr val="accent6">
                    <a:lumMod val="50000"/>
                  </a:schemeClr>
                </a:solidFill>
              </a:rPr>
              <a:t>Décrire des œuvres d’art</a:t>
            </a:r>
            <a:r>
              <a:rPr lang="fr-FR" sz="45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fr-FR" sz="4500" b="1" dirty="0" smtClean="0">
                <a:solidFill>
                  <a:schemeClr val="accent6">
                    <a:lumMod val="50000"/>
                  </a:schemeClr>
                </a:solidFill>
              </a:rPr>
              <a:t>en proposer une compréhension personnelle argumentée</a:t>
            </a:r>
            <a:r>
              <a:rPr lang="fr-FR" sz="45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fr-FR" sz="4500" dirty="0">
                <a:solidFill>
                  <a:schemeClr val="accent6">
                    <a:lumMod val="50000"/>
                  </a:schemeClr>
                </a:solidFill>
              </a:rPr>
              <a:t>relèvent </a:t>
            </a:r>
            <a:r>
              <a:rPr lang="fr-FR" sz="4500" dirty="0" smtClean="0">
                <a:solidFill>
                  <a:schemeClr val="accent6">
                    <a:lumMod val="50000"/>
                  </a:schemeClr>
                </a:solidFill>
              </a:rPr>
              <a:t>également du français. </a:t>
            </a:r>
            <a:endParaRPr lang="fr-FR" sz="45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fr-FR" sz="4500" dirty="0" smtClean="0">
                <a:solidFill>
                  <a:srgbClr val="C00000"/>
                </a:solidFill>
              </a:rPr>
              <a:t>Les séquences d’arts plastiques sont l’occasion de travailler le </a:t>
            </a:r>
            <a:r>
              <a:rPr lang="fr-FR" sz="4500" b="1" dirty="0" smtClean="0">
                <a:solidFill>
                  <a:srgbClr val="C00000"/>
                </a:solidFill>
              </a:rPr>
              <a:t>dire-lire- écrire </a:t>
            </a:r>
            <a:r>
              <a:rPr lang="fr-FR" sz="4500" dirty="0" smtClean="0">
                <a:solidFill>
                  <a:srgbClr val="C00000"/>
                </a:solidFill>
              </a:rPr>
              <a:t>et permettent de travailler notamment  </a:t>
            </a:r>
            <a:r>
              <a:rPr lang="fr-FR" sz="4500" b="1" dirty="0" smtClean="0">
                <a:solidFill>
                  <a:srgbClr val="C00000"/>
                </a:solidFill>
              </a:rPr>
              <a:t>les compétences suivantes du programme de français </a:t>
            </a:r>
            <a:r>
              <a:rPr lang="fr-FR" sz="4500" dirty="0" smtClean="0">
                <a:solidFill>
                  <a:srgbClr val="C00000"/>
                </a:solidFill>
              </a:rPr>
              <a:t>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Parler</a:t>
            </a:r>
            <a:r>
              <a:rPr lang="fr-FR" sz="2900" dirty="0" smtClean="0"/>
              <a:t> </a:t>
            </a:r>
            <a:r>
              <a:rPr lang="fr-FR" sz="2900" dirty="0"/>
              <a:t>en prenant en compte son auditoire </a:t>
            </a:r>
            <a:endParaRPr lang="fr-FR" sz="29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Ecouter</a:t>
            </a:r>
            <a:r>
              <a:rPr lang="fr-FR" sz="2900" dirty="0" smtClean="0"/>
              <a:t> </a:t>
            </a:r>
            <a:r>
              <a:rPr lang="fr-FR" sz="2900" dirty="0"/>
              <a:t>pour comprendre un message oral, un </a:t>
            </a:r>
            <a:r>
              <a:rPr lang="fr-FR" sz="2900" dirty="0" smtClean="0"/>
              <a:t>propos, un discours un texte lu.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Participer à des échanges </a:t>
            </a:r>
            <a:r>
              <a:rPr lang="fr-FR" sz="2900" dirty="0" smtClean="0"/>
              <a:t>dans des situations diversifiées.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Comprendre</a:t>
            </a:r>
            <a:r>
              <a:rPr lang="fr-FR" sz="2900" dirty="0" smtClean="0"/>
              <a:t> </a:t>
            </a:r>
            <a:r>
              <a:rPr lang="fr-FR" sz="2900" dirty="0"/>
              <a:t>des textes des documents, et des images, les interpréter </a:t>
            </a:r>
            <a:endParaRPr lang="fr-FR" sz="29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Recourir </a:t>
            </a:r>
            <a:r>
              <a:rPr lang="fr-FR" sz="2900" b="1" dirty="0"/>
              <a:t>à l’écriture pour réfléchir </a:t>
            </a:r>
            <a:r>
              <a:rPr lang="fr-FR" sz="2900" dirty="0"/>
              <a:t>et pour apprendre (écrits de travail et réflexifs) </a:t>
            </a:r>
            <a:endParaRPr lang="fr-FR" sz="290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Produire </a:t>
            </a:r>
            <a:r>
              <a:rPr lang="fr-FR" sz="2900" b="1" dirty="0"/>
              <a:t>des écrits </a:t>
            </a:r>
            <a:r>
              <a:rPr lang="fr-FR" sz="2900" dirty="0" smtClean="0"/>
              <a:t>variés.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b="1" dirty="0" smtClean="0"/>
              <a:t>Réécrire</a:t>
            </a:r>
            <a:r>
              <a:rPr lang="fr-FR" sz="2900" dirty="0" smtClean="0"/>
              <a:t> à partir de nouvelles consignes ou réviser son texte.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2900" dirty="0" smtClean="0"/>
              <a:t>Prendre en compte </a:t>
            </a:r>
            <a:r>
              <a:rPr lang="fr-FR" sz="2900" b="1" dirty="0" smtClean="0"/>
              <a:t>les normes de l’écrit </a:t>
            </a:r>
            <a:r>
              <a:rPr lang="fr-FR" sz="2900" dirty="0" smtClean="0"/>
              <a:t>pour formuler – transcrire  et réviser;</a:t>
            </a:r>
            <a:endParaRPr lang="fr-FR" sz="29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512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1142</Words>
  <Application>Microsoft Office PowerPoint</Application>
  <PresentationFormat>Grand écran</PresentationFormat>
  <Paragraphs>137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L’architecture à l’école primaire</vt:lpstr>
      <vt:lpstr>Présentation PowerPoint</vt:lpstr>
      <vt:lpstr>Aborder l’architecture en maternelle  (de 3 à 5 ans)</vt:lpstr>
      <vt:lpstr>Architecture et langage</vt:lpstr>
      <vt:lpstr>Enseignements artistiques: des compétences qui se travaillent toujours ensemble</vt:lpstr>
      <vt:lpstr>Des compétences artistiques qui se travaillent à partir de 3 grandes questions</vt:lpstr>
      <vt:lpstr>Cycle 2 : architecture et français</vt:lpstr>
      <vt:lpstr>Cycle 2 : L’architecture dans d’autres disciplines</vt:lpstr>
      <vt:lpstr>Cycle 3 : architecture et français</vt:lpstr>
      <vt:lpstr>L’histoire des arts en cycle 3 (CM1- CM2- 6e)</vt:lpstr>
      <vt:lpstr>Cycle 3 : L’architecture dans d’autres disciplines</vt:lpstr>
    </vt:vector>
  </TitlesOfParts>
  <Company>RECTORAT DE STRASBOURG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L’architecture à l’école primaire</dc:title>
  <dc:creator>Anne Matthaey</dc:creator>
  <cp:lastModifiedBy>Anne Matthaey</cp:lastModifiedBy>
  <cp:revision>52</cp:revision>
  <dcterms:created xsi:type="dcterms:W3CDTF">2019-01-25T14:19:43Z</dcterms:created>
  <dcterms:modified xsi:type="dcterms:W3CDTF">2019-12-19T10:04:20Z</dcterms:modified>
</cp:coreProperties>
</file>