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70" r:id="rId12"/>
    <p:sldId id="273" r:id="rId13"/>
    <p:sldId id="269" r:id="rId14"/>
    <p:sldId id="271" r:id="rId15"/>
    <p:sldId id="272" r:id="rId16"/>
    <p:sldId id="276" r:id="rId17"/>
    <p:sldId id="265" r:id="rId18"/>
    <p:sldId id="274" r:id="rId19"/>
    <p:sldId id="266" r:id="rId20"/>
    <p:sldId id="275" r:id="rId21"/>
    <p:sldId id="289" r:id="rId22"/>
    <p:sldId id="290" r:id="rId23"/>
    <p:sldId id="277" r:id="rId24"/>
    <p:sldId id="292" r:id="rId25"/>
    <p:sldId id="294" r:id="rId26"/>
    <p:sldId id="278" r:id="rId27"/>
    <p:sldId id="280" r:id="rId28"/>
    <p:sldId id="297" r:id="rId29"/>
    <p:sldId id="296" r:id="rId30"/>
    <p:sldId id="295" r:id="rId31"/>
    <p:sldId id="279" r:id="rId32"/>
    <p:sldId id="301" r:id="rId33"/>
    <p:sldId id="302" r:id="rId34"/>
    <p:sldId id="300" r:id="rId35"/>
    <p:sldId id="299" r:id="rId36"/>
    <p:sldId id="281" r:id="rId37"/>
  </p:sldIdLst>
  <p:sldSz cx="12192000" cy="6858000"/>
  <p:notesSz cx="6858000" cy="9144000"/>
  <p:photoAlbum layout="2picTitle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76DBC-1D61-4DB9-BAF6-764A801A1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18130D-BB37-4E2F-9BF8-5F247970F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AA855-EE43-4022-8CA4-025ECAC1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8A007-806E-45AF-A5EF-D209CB61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7369F-1D88-449D-84F8-B4AF7A92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98AB3-033A-419C-A8F5-09AE41DF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FB7A96-7195-4FC3-97BE-FB0914B04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4AABD-B5E4-4173-91A6-901C2503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5A80B-BC76-4931-8FF1-3FF94F0F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7A97B-2813-448B-9955-3D65BACC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7A3176-23D3-4AFD-A841-2E774AACE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7E2FE7-7D9C-4783-B5DD-8FDD766E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A007B-2BE0-49E8-B61A-AE7AF07B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CE6B8-7759-4011-A47A-46FDCA96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36A93-232A-4707-ACB6-E2E61427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04763-F07D-4DAB-A04B-F83AD7B1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391E0B-71EB-4598-8B23-E35B25A8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8CA6D-C1D9-47B2-9883-325A8934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1E6F9-78F0-44F6-9346-CEE1D4E6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956C05-4021-4303-BC39-A84536F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06B32-2359-49A3-AE34-B6D64495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03518-AD55-4B67-A863-5A3C270B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44AD3-4AA5-4531-AD75-E0A23BBC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E4A9D-3217-43DC-9107-97CF7DBA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8E9E-0C7F-4749-804A-889E3DFD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19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4CC6D-116F-4CB1-BC90-CE58DA0A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8A730-09E3-4244-AEEF-05C94E1D7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A25FD5-0BC6-4D96-802E-C4CC56ECF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E83B73-6E82-4230-9CB2-CED63CFF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9F70ED-2DE5-4CF7-94C8-A01F4D1A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5B933-959E-4810-8072-70ECC2EE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23341-3166-4FE1-ADDA-66C61654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AE732C-933F-4A9F-B8FD-8617C3E6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E93A95-E65F-4391-89E4-179186D8F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4819C7-40F4-42E9-B234-8A37E1C1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581F3A-1D79-4505-AE4B-8146E5513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31939C-AC11-4CB9-A6FF-91E12405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8670E7-0F0A-478D-AE3F-9EB820D5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B551FC-5224-4140-B074-6328C7B5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6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4EB28-565A-42A9-BF90-A9E1AB58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473DEC-51C5-4D59-88CB-177A5060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368F2-D364-435A-8FB4-E6404BF7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28606-B840-46F7-9B78-ED433A33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06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8DE44C-EDC6-4FF7-BBDB-44339B05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468646-559B-4E1A-96D3-12D569F8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AB05FC-7734-4465-8C77-9C7FE7D3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4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5355F-4E94-4298-BE1A-8D4E9096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764B6-3891-4D7E-B3C4-BD235DDC8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2C7B3-2D0B-4B1D-A8DE-85355C39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3A6839-850D-47D6-A7DD-6972C926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1F596C-35AA-4C99-A398-DE1E5E3A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4D2D77-2460-425B-B912-DB996BA1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9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24F0E-86C5-441F-8A18-7C696D86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EAD5C9-0A02-47A6-9A20-CF33EA108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16B1D0-80EC-48DE-B156-3335CB5DD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B99F16-E4BC-4214-B6C3-88EC73A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53F778-5F7B-4CE7-8039-F3AB7A93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AA580D-16A3-4F57-87D9-C9718F09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F0D9CE-76E8-43DC-BDA4-BFCA3100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E52DEF-EA05-425C-AB06-C541E6834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5B22E-BE1D-4913-8822-D15B991D1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8940-10CD-405F-9F9A-DB9D06FE1DCC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CAE8F-1DB2-4824-B173-4E8836F56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D1AEE9-165E-4789-A05E-A146292DB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478D-BECD-4A00-8FB3-5270CEB00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4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ne.py@ac-strasbourg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894169" y="551897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DSDEN 67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82901" y="5354161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Fabienne PY – Conseillère pédagogique en arts plastiques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1484243" y="332656"/>
            <a:ext cx="8409925" cy="5021222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fr-FR" sz="4400" b="1" dirty="0">
              <a:solidFill>
                <a:srgbClr val="C00000"/>
              </a:solidFill>
              <a:latin typeface="Arial"/>
            </a:endParaRPr>
          </a:p>
          <a:p>
            <a:pPr algn="ctr"/>
            <a:r>
              <a:rPr lang="fr-FR" sz="3600" b="1" dirty="0">
                <a:solidFill>
                  <a:srgbClr val="F9A61A"/>
                </a:solidFill>
              </a:rPr>
              <a:t>FORMATION ARTS PLASTIQUES  
2017/2018</a:t>
            </a:r>
            <a:br>
              <a:rPr lang="fr-FR" sz="3600" b="1" dirty="0">
                <a:solidFill>
                  <a:srgbClr val="F9A61A"/>
                </a:solidFill>
              </a:rPr>
            </a:br>
            <a:endParaRPr lang="fr-FR" sz="3600" b="1" dirty="0">
              <a:solidFill>
                <a:srgbClr val="F9A61A"/>
              </a:solidFill>
            </a:endParaRPr>
          </a:p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La question de la représentation au Cycle 2 </a:t>
            </a:r>
            <a:endParaRPr lang="fr-FR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fr-FR" sz="54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68B8E-51FE-4C5C-871A-E6D93371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83" y="4111082"/>
            <a:ext cx="1385919" cy="1829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3AFECC-88F5-4FE7-88EB-7277AE9DD191}"/>
              </a:ext>
            </a:extLst>
          </p:cNvPr>
          <p:cNvSpPr/>
          <p:nvPr/>
        </p:nvSpPr>
        <p:spPr>
          <a:xfrm>
            <a:off x="703531" y="5935696"/>
            <a:ext cx="3312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fabienne.py@ac-strasbourg.fr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http://cpd67.site.ac-strasbourg.fr</a:t>
            </a:r>
          </a:p>
        </p:txBody>
      </p:sp>
    </p:spTree>
    <p:extLst>
      <p:ext uri="{BB962C8B-B14F-4D97-AF65-F5344CB8AC3E}">
        <p14:creationId xmlns:p14="http://schemas.microsoft.com/office/powerpoint/2010/main" val="229219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23)">
            <a:extLst>
              <a:ext uri="{FF2B5EF4-FFF2-40B4-BE49-F238E27FC236}">
                <a16:creationId xmlns:a16="http://schemas.microsoft.com/office/drawing/2014/main" id="{46B198F5-D6C9-41F2-A90E-CB6FA1014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  <p:pic>
        <p:nvPicPr>
          <p:cNvPr id="6" name="Image 5" descr="2018_la_representation_02 (24)">
            <a:extLst>
              <a:ext uri="{FF2B5EF4-FFF2-40B4-BE49-F238E27FC236}">
                <a16:creationId xmlns:a16="http://schemas.microsoft.com/office/drawing/2014/main" id="{9A0DA74F-6416-4FEA-BBC9-ABD7824FB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3711575"/>
            <a:ext cx="5524500" cy="2725738"/>
          </a:xfrm>
          <a:prstGeom prst="rect">
            <a:avLst/>
          </a:prstGeom>
        </p:spPr>
      </p:pic>
      <p:pic>
        <p:nvPicPr>
          <p:cNvPr id="7" name="Image 6" descr="2018_la_representation_02 (22)">
            <a:extLst>
              <a:ext uri="{FF2B5EF4-FFF2-40B4-BE49-F238E27FC236}">
                <a16:creationId xmlns:a16="http://schemas.microsoft.com/office/drawing/2014/main" id="{00D897D1-FC59-4001-8EBD-EA7F11052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32121"/>
            <a:ext cx="5524500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28)">
            <a:extLst>
              <a:ext uri="{FF2B5EF4-FFF2-40B4-BE49-F238E27FC236}">
                <a16:creationId xmlns:a16="http://schemas.microsoft.com/office/drawing/2014/main" id="{EED867A5-2791-45BB-8306-F082B1C35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317750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30)">
            <a:extLst>
              <a:ext uri="{FF2B5EF4-FFF2-40B4-BE49-F238E27FC236}">
                <a16:creationId xmlns:a16="http://schemas.microsoft.com/office/drawing/2014/main" id="{FE786960-77BF-4780-BD03-735BFFCAE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2" y="2317749"/>
            <a:ext cx="5524500" cy="3682999"/>
          </a:xfrm>
          <a:prstGeom prst="rect">
            <a:avLst/>
          </a:prstGeom>
        </p:spPr>
      </p:pic>
      <p:pic>
        <p:nvPicPr>
          <p:cNvPr id="8" name="Image 7" descr="2018_la_representation_02 (34)">
            <a:extLst>
              <a:ext uri="{FF2B5EF4-FFF2-40B4-BE49-F238E27FC236}">
                <a16:creationId xmlns:a16="http://schemas.microsoft.com/office/drawing/2014/main" id="{AC62ACD9-BD2B-4B6B-ADBC-B4A8AD04E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7" y="239574"/>
            <a:ext cx="5524500" cy="3017838"/>
          </a:xfrm>
          <a:prstGeom prst="rect">
            <a:avLst/>
          </a:prstGeom>
        </p:spPr>
      </p:pic>
      <p:pic>
        <p:nvPicPr>
          <p:cNvPr id="9" name="Image 8" descr="2018_la_representation_02 (32)">
            <a:extLst>
              <a:ext uri="{FF2B5EF4-FFF2-40B4-BE49-F238E27FC236}">
                <a16:creationId xmlns:a16="http://schemas.microsoft.com/office/drawing/2014/main" id="{014AF422-B71B-4183-85BA-E603484F7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7" y="3429000"/>
            <a:ext cx="55245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33)">
            <a:extLst>
              <a:ext uri="{FF2B5EF4-FFF2-40B4-BE49-F238E27FC236}">
                <a16:creationId xmlns:a16="http://schemas.microsoft.com/office/drawing/2014/main" id="{60172FAB-71B8-4DCC-B05D-0EA73E3A9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8" y="1307064"/>
            <a:ext cx="5524500" cy="3049588"/>
          </a:xfrm>
          <a:prstGeom prst="rect">
            <a:avLst/>
          </a:prstGeom>
        </p:spPr>
      </p:pic>
      <p:pic>
        <p:nvPicPr>
          <p:cNvPr id="7" name="Image 6" descr="2018_la_representation_02 (29)">
            <a:extLst>
              <a:ext uri="{FF2B5EF4-FFF2-40B4-BE49-F238E27FC236}">
                <a16:creationId xmlns:a16="http://schemas.microsoft.com/office/drawing/2014/main" id="{E4D54486-2F8C-4966-B2A0-B308010E1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164" y="1307064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8_la_representation_02 (35)">
            <a:extLst>
              <a:ext uri="{FF2B5EF4-FFF2-40B4-BE49-F238E27FC236}">
                <a16:creationId xmlns:a16="http://schemas.microsoft.com/office/drawing/2014/main" id="{956502F7-DB0A-41CA-AE28-72999010D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40371"/>
            <a:ext cx="5400262" cy="4290726"/>
          </a:xfrm>
          <a:prstGeom prst="rect">
            <a:avLst/>
          </a:prstGeom>
        </p:spPr>
      </p:pic>
      <p:pic>
        <p:nvPicPr>
          <p:cNvPr id="8" name="Image 7" descr="2018_la_representation_02 (37)">
            <a:extLst>
              <a:ext uri="{FF2B5EF4-FFF2-40B4-BE49-F238E27FC236}">
                <a16:creationId xmlns:a16="http://schemas.microsoft.com/office/drawing/2014/main" id="{154E0167-1946-4CEB-9B77-28D9CA20D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1" y="2168042"/>
            <a:ext cx="5524500" cy="4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8_la_representation_02 (36)">
            <a:extLst>
              <a:ext uri="{FF2B5EF4-FFF2-40B4-BE49-F238E27FC236}">
                <a16:creationId xmlns:a16="http://schemas.microsoft.com/office/drawing/2014/main" id="{C30FEBC9-542B-44BB-9991-ACFD070EE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445" y="1524000"/>
            <a:ext cx="5860359" cy="3906906"/>
          </a:xfrm>
          <a:prstGeom prst="rect">
            <a:avLst/>
          </a:prstGeom>
        </p:spPr>
      </p:pic>
      <p:pic>
        <p:nvPicPr>
          <p:cNvPr id="8" name="Image 7" descr="2018_la_representation_02 (26)">
            <a:extLst>
              <a:ext uri="{FF2B5EF4-FFF2-40B4-BE49-F238E27FC236}">
                <a16:creationId xmlns:a16="http://schemas.microsoft.com/office/drawing/2014/main" id="{9165F966-7CE1-479A-B977-038189A68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65" y="447606"/>
            <a:ext cx="3856383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31)">
            <a:extLst>
              <a:ext uri="{FF2B5EF4-FFF2-40B4-BE49-F238E27FC236}">
                <a16:creationId xmlns:a16="http://schemas.microsoft.com/office/drawing/2014/main" id="{7AA42F84-B181-4184-92C3-01A3EE425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58" y="144393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25)">
            <a:extLst>
              <a:ext uri="{FF2B5EF4-FFF2-40B4-BE49-F238E27FC236}">
                <a16:creationId xmlns:a16="http://schemas.microsoft.com/office/drawing/2014/main" id="{BEF0C5D0-3236-452F-BC0B-1BBB80695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8" y="3207440"/>
            <a:ext cx="5035827" cy="33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40)">
            <a:extLst>
              <a:ext uri="{FF2B5EF4-FFF2-40B4-BE49-F238E27FC236}">
                <a16:creationId xmlns:a16="http://schemas.microsoft.com/office/drawing/2014/main" id="{1C72B453-80BD-402A-A14F-D086CB5F4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434" y="1322940"/>
            <a:ext cx="2987675" cy="4481512"/>
          </a:xfrm>
          <a:prstGeom prst="rect">
            <a:avLst/>
          </a:prstGeom>
        </p:spPr>
      </p:pic>
      <p:pic>
        <p:nvPicPr>
          <p:cNvPr id="9" name="Image 8" descr="2018_la_representation_02 (62)">
            <a:extLst>
              <a:ext uri="{FF2B5EF4-FFF2-40B4-BE49-F238E27FC236}">
                <a16:creationId xmlns:a16="http://schemas.microsoft.com/office/drawing/2014/main" id="{B6B4840A-1CF0-44FB-9652-91FD3F77A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297" y="2489131"/>
            <a:ext cx="2738230" cy="3315321"/>
          </a:xfrm>
          <a:prstGeom prst="rect">
            <a:avLst/>
          </a:prstGeom>
        </p:spPr>
      </p:pic>
      <p:pic>
        <p:nvPicPr>
          <p:cNvPr id="8" name="Image 7" descr="2018_la_representation_02 (44)">
            <a:extLst>
              <a:ext uri="{FF2B5EF4-FFF2-40B4-BE49-F238E27FC236}">
                <a16:creationId xmlns:a16="http://schemas.microsoft.com/office/drawing/2014/main" id="{E061A9AC-19B4-46D9-BC24-0DEBE70829F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90" y="1968052"/>
            <a:ext cx="5524500" cy="319128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39D6CC4D-A344-43C4-93A3-8C1C08F8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56"/>
            <a:ext cx="10515600" cy="1577009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+mn-lt"/>
              </a:rPr>
              <a:t>   Choisir un arbre du paysage créé et le représenter par le dessin sur un support de grand format</a:t>
            </a:r>
            <a:br>
              <a:rPr lang="fr-FR" sz="32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64393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8_la_representation_02 (65)">
            <a:extLst>
              <a:ext uri="{FF2B5EF4-FFF2-40B4-BE49-F238E27FC236}">
                <a16:creationId xmlns:a16="http://schemas.microsoft.com/office/drawing/2014/main" id="{5A2C7A42-AE9D-4DE8-A6DE-1FE42BAD6A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7" y="1242343"/>
            <a:ext cx="3498572" cy="5247857"/>
          </a:xfrm>
          <a:prstGeom prst="rect">
            <a:avLst/>
          </a:prstGeom>
        </p:spPr>
      </p:pic>
      <p:pic>
        <p:nvPicPr>
          <p:cNvPr id="9" name="Image 8" descr="2018_la_representation_02 (39)">
            <a:extLst>
              <a:ext uri="{FF2B5EF4-FFF2-40B4-BE49-F238E27FC236}">
                <a16:creationId xmlns:a16="http://schemas.microsoft.com/office/drawing/2014/main" id="{9DEC4BC2-A97E-4518-A783-A3AB6D6F7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057" y="196505"/>
            <a:ext cx="1883327" cy="2824990"/>
          </a:xfrm>
          <a:prstGeom prst="rect">
            <a:avLst/>
          </a:prstGeom>
        </p:spPr>
      </p:pic>
      <p:pic>
        <p:nvPicPr>
          <p:cNvPr id="11" name="Image 10" descr="2018_la_representation_02 (57)">
            <a:extLst>
              <a:ext uri="{FF2B5EF4-FFF2-40B4-BE49-F238E27FC236}">
                <a16:creationId xmlns:a16="http://schemas.microsoft.com/office/drawing/2014/main" id="{1451C42C-C0C5-46A4-8E12-513CC2D6E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184" y="2807200"/>
            <a:ext cx="5524500" cy="3683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5F1EA25-4BC1-46D2-A240-BB3984B31795}"/>
              </a:ext>
            </a:extLst>
          </p:cNvPr>
          <p:cNvSpPr txBox="1"/>
          <p:nvPr/>
        </p:nvSpPr>
        <p:spPr>
          <a:xfrm>
            <a:off x="6619460" y="545513"/>
            <a:ext cx="500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Matériel disponible </a:t>
            </a:r>
            <a:r>
              <a:rPr lang="fr-FR" dirty="0"/>
              <a:t>: crayons d’art, mines graphites, feutres noirs fins, </a:t>
            </a:r>
            <a:br>
              <a:rPr lang="fr-FR" dirty="0"/>
            </a:br>
            <a:r>
              <a:rPr lang="fr-FR" dirty="0"/>
              <a:t>encre de chine et calames</a:t>
            </a:r>
            <a:br>
              <a:rPr lang="fr-FR" dirty="0"/>
            </a:br>
            <a:r>
              <a:rPr lang="fr-FR" dirty="0"/>
              <a:t>papier dessin format 42x59,4 cm</a:t>
            </a:r>
          </a:p>
        </p:txBody>
      </p:sp>
    </p:spTree>
    <p:extLst>
      <p:ext uri="{BB962C8B-B14F-4D97-AF65-F5344CB8AC3E}">
        <p14:creationId xmlns:p14="http://schemas.microsoft.com/office/powerpoint/2010/main" val="16013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8_la_representation_02 (38)">
            <a:extLst>
              <a:ext uri="{FF2B5EF4-FFF2-40B4-BE49-F238E27FC236}">
                <a16:creationId xmlns:a16="http://schemas.microsoft.com/office/drawing/2014/main" id="{E8E02924-54D0-426A-9FF4-78E623179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6" y="240714"/>
            <a:ext cx="2987675" cy="4481512"/>
          </a:xfrm>
          <a:prstGeom prst="rect">
            <a:avLst/>
          </a:prstGeom>
        </p:spPr>
      </p:pic>
      <p:pic>
        <p:nvPicPr>
          <p:cNvPr id="8" name="Image 7" descr="2018_la_representation_02 (59)">
            <a:extLst>
              <a:ext uri="{FF2B5EF4-FFF2-40B4-BE49-F238E27FC236}">
                <a16:creationId xmlns:a16="http://schemas.microsoft.com/office/drawing/2014/main" id="{5BE7FE01-9E6D-437B-98C5-D97EA1531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432" y="1370462"/>
            <a:ext cx="3428655" cy="5142982"/>
          </a:xfrm>
          <a:prstGeom prst="rect">
            <a:avLst/>
          </a:prstGeom>
        </p:spPr>
      </p:pic>
      <p:pic>
        <p:nvPicPr>
          <p:cNvPr id="9" name="Image 8" descr="2018_la_representation_02 (48)">
            <a:extLst>
              <a:ext uri="{FF2B5EF4-FFF2-40B4-BE49-F238E27FC236}">
                <a16:creationId xmlns:a16="http://schemas.microsoft.com/office/drawing/2014/main" id="{9B37B674-AAA2-46E6-AC09-78A4670E616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501" y="3608941"/>
            <a:ext cx="2982913" cy="29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8_la_representation_02 (92)">
            <a:extLst>
              <a:ext uri="{FF2B5EF4-FFF2-40B4-BE49-F238E27FC236}">
                <a16:creationId xmlns:a16="http://schemas.microsoft.com/office/drawing/2014/main" id="{01A2E890-D0A3-414E-A109-07C3E1F631A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8" r="-2583"/>
          <a:stretch/>
        </p:blipFill>
        <p:spPr>
          <a:xfrm>
            <a:off x="7195930" y="2001078"/>
            <a:ext cx="4538870" cy="3963160"/>
          </a:xfrm>
          <a:prstGeom prst="rect">
            <a:avLst/>
          </a:prstGeom>
        </p:spPr>
      </p:pic>
      <p:pic>
        <p:nvPicPr>
          <p:cNvPr id="9" name="Image 8" descr="2018_la_representation_02 (41)">
            <a:extLst>
              <a:ext uri="{FF2B5EF4-FFF2-40B4-BE49-F238E27FC236}">
                <a16:creationId xmlns:a16="http://schemas.microsoft.com/office/drawing/2014/main" id="{A3A7BDE1-50B4-41C3-ACCC-997CF1C2F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886" y="329611"/>
            <a:ext cx="3250287" cy="2612372"/>
          </a:xfrm>
          <a:prstGeom prst="rect">
            <a:avLst/>
          </a:prstGeom>
        </p:spPr>
      </p:pic>
      <p:pic>
        <p:nvPicPr>
          <p:cNvPr id="10" name="Image 9" descr="2018_la_representation_02 (64)">
            <a:extLst>
              <a:ext uri="{FF2B5EF4-FFF2-40B4-BE49-F238E27FC236}">
                <a16:creationId xmlns:a16="http://schemas.microsoft.com/office/drawing/2014/main" id="{1D51A620-7726-4AE2-8E13-E30952C55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82" y="356291"/>
            <a:ext cx="3738632" cy="56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7B873-2A0B-4BAA-8BB8-594E03A1D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Album photo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7DCD6D-0C36-4872-9571-B455FD693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Des productions des enseignants de la circonscription de Wissembourg </a:t>
            </a:r>
          </a:p>
        </p:txBody>
      </p:sp>
    </p:spTree>
    <p:extLst>
      <p:ext uri="{BB962C8B-B14F-4D97-AF65-F5344CB8AC3E}">
        <p14:creationId xmlns:p14="http://schemas.microsoft.com/office/powerpoint/2010/main" val="401647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2018_la_representation_02 (69)">
            <a:extLst>
              <a:ext uri="{FF2B5EF4-FFF2-40B4-BE49-F238E27FC236}">
                <a16:creationId xmlns:a16="http://schemas.microsoft.com/office/drawing/2014/main" id="{18C0B10C-A631-48C2-A899-DE12D75E16C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73" y="1097238"/>
            <a:ext cx="4195343" cy="4110865"/>
          </a:xfrm>
          <a:prstGeom prst="rect">
            <a:avLst/>
          </a:prstGeom>
        </p:spPr>
      </p:pic>
      <p:pic>
        <p:nvPicPr>
          <p:cNvPr id="12" name="Image 11" descr="2018_la_representation_02 (42)">
            <a:extLst>
              <a:ext uri="{FF2B5EF4-FFF2-40B4-BE49-F238E27FC236}">
                <a16:creationId xmlns:a16="http://schemas.microsoft.com/office/drawing/2014/main" id="{DC440CCF-E1D9-4A9A-B85F-669E7BAE7FA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506" y="1097239"/>
            <a:ext cx="4597843" cy="41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D6D31-A40C-4AC5-A63F-C5D686C2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94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latin typeface="+mn-lt"/>
              </a:rPr>
              <a:t>                  </a:t>
            </a:r>
            <a:r>
              <a:rPr lang="fr-FR" sz="3600" dirty="0">
                <a:latin typeface="+mn-lt"/>
              </a:rPr>
              <a:t>Expérimenter des outils et des gestes </a:t>
            </a: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                            pour traduire picturalement 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		</a:t>
            </a:r>
            <a:r>
              <a:rPr lang="fr-FR" sz="3200">
                <a:latin typeface="+mn-lt"/>
              </a:rPr>
              <a:t>          </a:t>
            </a:r>
            <a:r>
              <a:rPr lang="fr-FR" sz="2700">
                <a:latin typeface="+mn-lt"/>
              </a:rPr>
              <a:t>les </a:t>
            </a:r>
            <a:r>
              <a:rPr lang="fr-FR" sz="2700" dirty="0">
                <a:latin typeface="+mn-lt"/>
              </a:rPr>
              <a:t>nuances de couleur du feuillage, </a:t>
            </a:r>
            <a:br>
              <a:rPr lang="fr-FR" sz="2700" dirty="0">
                <a:latin typeface="+mn-lt"/>
              </a:rPr>
            </a:br>
            <a:r>
              <a:rPr lang="fr-FR" sz="2700" dirty="0">
                <a:latin typeface="+mn-lt"/>
              </a:rPr>
              <a:t>                            la matérialité et les nuances de couleur du tronc.</a:t>
            </a:r>
          </a:p>
        </p:txBody>
      </p:sp>
      <p:pic>
        <p:nvPicPr>
          <p:cNvPr id="6" name="Image 5" descr="2018_la_representation_02 (66)">
            <a:extLst>
              <a:ext uri="{FF2B5EF4-FFF2-40B4-BE49-F238E27FC236}">
                <a16:creationId xmlns:a16="http://schemas.microsoft.com/office/drawing/2014/main" id="{2DE8B0B1-AC77-463B-B5FA-E11B6168E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252870"/>
            <a:ext cx="5621820" cy="3747880"/>
          </a:xfrm>
          <a:prstGeom prst="rect">
            <a:avLst/>
          </a:prstGeom>
        </p:spPr>
      </p:pic>
      <p:pic>
        <p:nvPicPr>
          <p:cNvPr id="7" name="Image 6" descr="2018_la_representation_02 (67)">
            <a:extLst>
              <a:ext uri="{FF2B5EF4-FFF2-40B4-BE49-F238E27FC236}">
                <a16:creationId xmlns:a16="http://schemas.microsoft.com/office/drawing/2014/main" id="{1A908AFA-951C-41D6-91FF-8EDB0FEF7D7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2252870"/>
            <a:ext cx="5524500" cy="37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68)">
            <a:extLst>
              <a:ext uri="{FF2B5EF4-FFF2-40B4-BE49-F238E27FC236}">
                <a16:creationId xmlns:a16="http://schemas.microsoft.com/office/drawing/2014/main" id="{DDA1BBB2-CCA3-4A59-AD43-559412B4E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126" y="1322636"/>
            <a:ext cx="2939924" cy="36068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8F5C57-CB3D-4EF6-9DFB-A80818731C2D}"/>
              </a:ext>
            </a:extLst>
          </p:cNvPr>
          <p:cNvSpPr txBox="1"/>
          <p:nvPr/>
        </p:nvSpPr>
        <p:spPr>
          <a:xfrm>
            <a:off x="483703" y="306974"/>
            <a:ext cx="10793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Matériel disponible </a:t>
            </a:r>
            <a:r>
              <a:rPr lang="fr-FR" dirty="0"/>
              <a:t>: crayons de couleur verts et bruns (différentes nuances) </a:t>
            </a:r>
          </a:p>
          <a:p>
            <a:r>
              <a:rPr lang="fr-FR" dirty="0"/>
              <a:t>                                     craies grasses de différentes qualités dans des nuances variées de vert et de brun</a:t>
            </a:r>
            <a:br>
              <a:rPr lang="fr-FR" dirty="0"/>
            </a:br>
            <a:r>
              <a:rPr lang="fr-FR" dirty="0"/>
              <a:t>                                     craies pastel dans des nuances de brun</a:t>
            </a:r>
          </a:p>
          <a:p>
            <a:r>
              <a:rPr lang="fr-FR" dirty="0"/>
              <a:t>		  outils pour gratter </a:t>
            </a:r>
          </a:p>
          <a:p>
            <a:r>
              <a:rPr lang="fr-FR" dirty="0"/>
              <a:t>                                     papier de soie et colle pour maroufler</a:t>
            </a:r>
          </a:p>
          <a:p>
            <a:r>
              <a:rPr lang="fr-FR" dirty="0"/>
              <a:t>                                    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 descr="2018_la_representation_02 (45)">
            <a:extLst>
              <a:ext uri="{FF2B5EF4-FFF2-40B4-BE49-F238E27FC236}">
                <a16:creationId xmlns:a16="http://schemas.microsoft.com/office/drawing/2014/main" id="{6382C52E-0A9B-4DF9-9988-E7BD5E9EA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0" y="4519702"/>
            <a:ext cx="3477169" cy="1748576"/>
          </a:xfrm>
          <a:prstGeom prst="rect">
            <a:avLst/>
          </a:prstGeom>
        </p:spPr>
      </p:pic>
      <p:pic>
        <p:nvPicPr>
          <p:cNvPr id="9" name="Image 8" descr="2018_la_representation_02 (73)">
            <a:extLst>
              <a:ext uri="{FF2B5EF4-FFF2-40B4-BE49-F238E27FC236}">
                <a16:creationId xmlns:a16="http://schemas.microsoft.com/office/drawing/2014/main" id="{9880410D-1B89-4E0D-9665-BD5972FEB42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296" y="2195548"/>
            <a:ext cx="3128963" cy="4072730"/>
          </a:xfrm>
          <a:prstGeom prst="rect">
            <a:avLst/>
          </a:prstGeom>
        </p:spPr>
      </p:pic>
      <p:pic>
        <p:nvPicPr>
          <p:cNvPr id="11" name="Image 10" descr="2018_la_representation_02 (51)">
            <a:extLst>
              <a:ext uri="{FF2B5EF4-FFF2-40B4-BE49-F238E27FC236}">
                <a16:creationId xmlns:a16="http://schemas.microsoft.com/office/drawing/2014/main" id="{197CE1A1-C454-4359-AA0C-A8DD02B6D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0" y="2195548"/>
            <a:ext cx="3397425" cy="18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8_la_representation_02 (56)">
            <a:extLst>
              <a:ext uri="{FF2B5EF4-FFF2-40B4-BE49-F238E27FC236}">
                <a16:creationId xmlns:a16="http://schemas.microsoft.com/office/drawing/2014/main" id="{D79FD52A-5AE5-4CF2-9D5C-B067AD6C8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083" y="993879"/>
            <a:ext cx="5524500" cy="3962434"/>
          </a:xfrm>
          <a:prstGeom prst="rect">
            <a:avLst/>
          </a:prstGeom>
        </p:spPr>
      </p:pic>
      <p:pic>
        <p:nvPicPr>
          <p:cNvPr id="9" name="Image 8" descr="2018_la_representation_02 (60)">
            <a:extLst>
              <a:ext uri="{FF2B5EF4-FFF2-40B4-BE49-F238E27FC236}">
                <a16:creationId xmlns:a16="http://schemas.microsoft.com/office/drawing/2014/main" id="{FE092FDB-5294-47B4-BBF7-7C9168C5D9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993879"/>
            <a:ext cx="5524500" cy="39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71)">
            <a:extLst>
              <a:ext uri="{FF2B5EF4-FFF2-40B4-BE49-F238E27FC236}">
                <a16:creationId xmlns:a16="http://schemas.microsoft.com/office/drawing/2014/main" id="{23B87CD8-BD5E-42DC-9B83-1C11D0B80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92125"/>
            <a:ext cx="5524500" cy="3667125"/>
          </a:xfrm>
          <a:prstGeom prst="rect">
            <a:avLst/>
          </a:prstGeom>
        </p:spPr>
      </p:pic>
      <p:pic>
        <p:nvPicPr>
          <p:cNvPr id="6" name="Image 5" descr="2018_la_representation_02 (72)">
            <a:extLst>
              <a:ext uri="{FF2B5EF4-FFF2-40B4-BE49-F238E27FC236}">
                <a16:creationId xmlns:a16="http://schemas.microsoft.com/office/drawing/2014/main" id="{D82170F9-8521-4493-9007-2AB7131E4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340" y="3947767"/>
            <a:ext cx="4929810" cy="2742561"/>
          </a:xfrm>
          <a:prstGeom prst="rect">
            <a:avLst/>
          </a:prstGeom>
        </p:spPr>
      </p:pic>
      <p:pic>
        <p:nvPicPr>
          <p:cNvPr id="7" name="Image 6" descr="2018_la_representation_02 (75)">
            <a:extLst>
              <a:ext uri="{FF2B5EF4-FFF2-40B4-BE49-F238E27FC236}">
                <a16:creationId xmlns:a16="http://schemas.microsoft.com/office/drawing/2014/main" id="{A65B8782-76F6-4572-B26D-68A554F53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341" y="393424"/>
            <a:ext cx="4929809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76)">
            <a:extLst>
              <a:ext uri="{FF2B5EF4-FFF2-40B4-BE49-F238E27FC236}">
                <a16:creationId xmlns:a16="http://schemas.microsoft.com/office/drawing/2014/main" id="{188F2CC8-EA42-4213-BACA-A785DED05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4615" y="1547813"/>
            <a:ext cx="5524500" cy="3762375"/>
          </a:xfrm>
          <a:prstGeom prst="rect">
            <a:avLst/>
          </a:prstGeom>
        </p:spPr>
      </p:pic>
      <p:pic>
        <p:nvPicPr>
          <p:cNvPr id="7" name="Image 6" descr="2018_la_representation_02 (84)">
            <a:extLst>
              <a:ext uri="{FF2B5EF4-FFF2-40B4-BE49-F238E27FC236}">
                <a16:creationId xmlns:a16="http://schemas.microsoft.com/office/drawing/2014/main" id="{E21F2431-4C4A-4BDB-B054-26A0D9D36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47" y="666750"/>
            <a:ext cx="470844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43)">
            <a:extLst>
              <a:ext uri="{FF2B5EF4-FFF2-40B4-BE49-F238E27FC236}">
                <a16:creationId xmlns:a16="http://schemas.microsoft.com/office/drawing/2014/main" id="{2F217A84-09E8-49C3-B969-F319B8B70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3" y="3567111"/>
            <a:ext cx="5524500" cy="2898775"/>
          </a:xfrm>
          <a:prstGeom prst="rect">
            <a:avLst/>
          </a:prstGeom>
        </p:spPr>
      </p:pic>
      <p:pic>
        <p:nvPicPr>
          <p:cNvPr id="8" name="Image 7" descr="2018_la_representation_02 (49)">
            <a:extLst>
              <a:ext uri="{FF2B5EF4-FFF2-40B4-BE49-F238E27FC236}">
                <a16:creationId xmlns:a16="http://schemas.microsoft.com/office/drawing/2014/main" id="{618C6465-EF1D-422B-8192-888A733481B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447" y="1740638"/>
            <a:ext cx="5524500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4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47)">
            <a:extLst>
              <a:ext uri="{FF2B5EF4-FFF2-40B4-BE49-F238E27FC236}">
                <a16:creationId xmlns:a16="http://schemas.microsoft.com/office/drawing/2014/main" id="{6AC4C8BE-B4B0-42C0-A8BC-87EEFFAF0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6" y="674481"/>
            <a:ext cx="3916017" cy="2610678"/>
          </a:xfrm>
          <a:prstGeom prst="rect">
            <a:avLst/>
          </a:prstGeom>
        </p:spPr>
      </p:pic>
      <p:pic>
        <p:nvPicPr>
          <p:cNvPr id="6" name="Image 5" descr="2018_la_representation_02 (48)">
            <a:extLst>
              <a:ext uri="{FF2B5EF4-FFF2-40B4-BE49-F238E27FC236}">
                <a16:creationId xmlns:a16="http://schemas.microsoft.com/office/drawing/2014/main" id="{EFC65F0B-DBD9-4715-9B9D-685D74F6E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66" y="472075"/>
            <a:ext cx="3607667" cy="5584168"/>
          </a:xfrm>
          <a:prstGeom prst="rect">
            <a:avLst/>
          </a:prstGeom>
        </p:spPr>
      </p:pic>
      <p:pic>
        <p:nvPicPr>
          <p:cNvPr id="7" name="Image 6" descr="2018_la_representation_02 (93)">
            <a:extLst>
              <a:ext uri="{FF2B5EF4-FFF2-40B4-BE49-F238E27FC236}">
                <a16:creationId xmlns:a16="http://schemas.microsoft.com/office/drawing/2014/main" id="{B7E2FDED-73C3-4E80-8501-F9EED1C3B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785" y="446692"/>
            <a:ext cx="3610275" cy="55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96EF2-6074-48C9-A506-0D2F607A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production finale témoigne des recherches</a:t>
            </a:r>
          </a:p>
        </p:txBody>
      </p:sp>
      <p:pic>
        <p:nvPicPr>
          <p:cNvPr id="4" name="Image 3" descr="2018_la_representation_02 (81)">
            <a:extLst>
              <a:ext uri="{FF2B5EF4-FFF2-40B4-BE49-F238E27FC236}">
                <a16:creationId xmlns:a16="http://schemas.microsoft.com/office/drawing/2014/main" id="{D2947ABA-1DD9-4C7D-89AC-34EF36FE9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  <p:pic>
        <p:nvPicPr>
          <p:cNvPr id="6" name="Image 5" descr="2018_la_representation_02 (82)">
            <a:extLst>
              <a:ext uri="{FF2B5EF4-FFF2-40B4-BE49-F238E27FC236}">
                <a16:creationId xmlns:a16="http://schemas.microsoft.com/office/drawing/2014/main" id="{D17DAF5F-4E6D-4271-8AFF-CF30CFD26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317749"/>
            <a:ext cx="5524500" cy="37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79)">
            <a:extLst>
              <a:ext uri="{FF2B5EF4-FFF2-40B4-BE49-F238E27FC236}">
                <a16:creationId xmlns:a16="http://schemas.microsoft.com/office/drawing/2014/main" id="{9748B989-7A8B-4AC4-B9BE-C58D53E58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169" y="1217001"/>
            <a:ext cx="3535362" cy="503802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5EF66FC-9F3C-4FBF-ABD6-30C681D5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Les recherches pourront être réinvesties dans   d’autres productions </a:t>
            </a:r>
          </a:p>
        </p:txBody>
      </p:sp>
      <p:pic>
        <p:nvPicPr>
          <p:cNvPr id="8" name="Image 7" descr="2018_la_representation_02 (77)">
            <a:extLst>
              <a:ext uri="{FF2B5EF4-FFF2-40B4-BE49-F238E27FC236}">
                <a16:creationId xmlns:a16="http://schemas.microsoft.com/office/drawing/2014/main" id="{31ED0A8A-989F-4C76-822D-C20A1E5F5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7" y="2131322"/>
            <a:ext cx="5524500" cy="41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F0DFD-A5BE-4844-9045-6BF8671A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dirty="0"/>
              <a:t>Créer un élément de paysage en volume </a:t>
            </a:r>
            <a:br>
              <a:rPr lang="fr-FR" sz="2800" dirty="0"/>
            </a:br>
            <a:br>
              <a:rPr lang="fr-FR" sz="2800" dirty="0"/>
            </a:br>
            <a:r>
              <a:rPr lang="fr-FR" sz="2000" u="sng" dirty="0"/>
              <a:t>Matériel disponible </a:t>
            </a:r>
            <a:r>
              <a:rPr lang="fr-FR" sz="2000" dirty="0"/>
              <a:t>: papiers blancs de différentes qualités et de différents grammages, ciseaux, colle et scotch</a:t>
            </a:r>
          </a:p>
        </p:txBody>
      </p:sp>
      <p:pic>
        <p:nvPicPr>
          <p:cNvPr id="4" name="Image 3" descr="2018_la_representation_02 (1)">
            <a:extLst>
              <a:ext uri="{FF2B5EF4-FFF2-40B4-BE49-F238E27FC236}">
                <a16:creationId xmlns:a16="http://schemas.microsoft.com/office/drawing/2014/main" id="{2C7E14F8-C17C-4A24-BD9D-602B61948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7)">
            <a:extLst>
              <a:ext uri="{FF2B5EF4-FFF2-40B4-BE49-F238E27FC236}">
                <a16:creationId xmlns:a16="http://schemas.microsoft.com/office/drawing/2014/main" id="{1A74D5EA-D914-42FD-80D5-A9CBCCE17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607" y="2317748"/>
            <a:ext cx="5524499" cy="36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8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78)">
            <a:extLst>
              <a:ext uri="{FF2B5EF4-FFF2-40B4-BE49-F238E27FC236}">
                <a16:creationId xmlns:a16="http://schemas.microsoft.com/office/drawing/2014/main" id="{4A28904D-1980-4FAE-BAC5-FE6C69314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709" y="412543"/>
            <a:ext cx="3758956" cy="5605670"/>
          </a:xfrm>
          <a:prstGeom prst="rect">
            <a:avLst/>
          </a:prstGeom>
        </p:spPr>
      </p:pic>
      <p:pic>
        <p:nvPicPr>
          <p:cNvPr id="7" name="Image 6" descr="2018_la_representation_02 (42)">
            <a:extLst>
              <a:ext uri="{FF2B5EF4-FFF2-40B4-BE49-F238E27FC236}">
                <a16:creationId xmlns:a16="http://schemas.microsoft.com/office/drawing/2014/main" id="{5CFA8ED6-D576-4025-800B-B1CC03023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6" y="2328863"/>
            <a:ext cx="5524500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9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8_la_representation_02 (83)">
            <a:extLst>
              <a:ext uri="{FF2B5EF4-FFF2-40B4-BE49-F238E27FC236}">
                <a16:creationId xmlns:a16="http://schemas.microsoft.com/office/drawing/2014/main" id="{04277C03-E9DE-4110-875C-A30571B10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54" y="980661"/>
            <a:ext cx="5945670" cy="4439476"/>
          </a:xfrm>
          <a:prstGeom prst="rect">
            <a:avLst/>
          </a:prstGeom>
        </p:spPr>
      </p:pic>
      <p:pic>
        <p:nvPicPr>
          <p:cNvPr id="8" name="Image 7" descr="2018_la_representation_02 (92)">
            <a:extLst>
              <a:ext uri="{FF2B5EF4-FFF2-40B4-BE49-F238E27FC236}">
                <a16:creationId xmlns:a16="http://schemas.microsoft.com/office/drawing/2014/main" id="{918B29EB-0D05-4912-BFA4-E93E5B56B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76" y="2196824"/>
            <a:ext cx="5524500" cy="36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04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89)">
            <a:extLst>
              <a:ext uri="{FF2B5EF4-FFF2-40B4-BE49-F238E27FC236}">
                <a16:creationId xmlns:a16="http://schemas.microsoft.com/office/drawing/2014/main" id="{A297A41D-ADB3-4E89-A48A-DF29FDC263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98" y="627821"/>
            <a:ext cx="3369165" cy="5602357"/>
          </a:xfrm>
          <a:prstGeom prst="rect">
            <a:avLst/>
          </a:prstGeom>
        </p:spPr>
      </p:pic>
      <p:pic>
        <p:nvPicPr>
          <p:cNvPr id="6" name="Image 5" descr="2018_la_representation_02 (90)">
            <a:extLst>
              <a:ext uri="{FF2B5EF4-FFF2-40B4-BE49-F238E27FC236}">
                <a16:creationId xmlns:a16="http://schemas.microsoft.com/office/drawing/2014/main" id="{18B643FF-E922-441A-B89E-FF0566498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34" y="733838"/>
            <a:ext cx="5552661" cy="56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7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91)">
            <a:extLst>
              <a:ext uri="{FF2B5EF4-FFF2-40B4-BE49-F238E27FC236}">
                <a16:creationId xmlns:a16="http://schemas.microsoft.com/office/drawing/2014/main" id="{2E3E3419-6280-4030-BEDF-C50DF034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46)">
            <a:extLst>
              <a:ext uri="{FF2B5EF4-FFF2-40B4-BE49-F238E27FC236}">
                <a16:creationId xmlns:a16="http://schemas.microsoft.com/office/drawing/2014/main" id="{B9B84BD1-C33F-49ED-BBD1-9FE4E5E958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619" y="1561273"/>
            <a:ext cx="5524500" cy="4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87)">
            <a:extLst>
              <a:ext uri="{FF2B5EF4-FFF2-40B4-BE49-F238E27FC236}">
                <a16:creationId xmlns:a16="http://schemas.microsoft.com/office/drawing/2014/main" id="{7266EEA1-41D8-44C4-9FDB-755274226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5" y="768626"/>
            <a:ext cx="3754783" cy="5632174"/>
          </a:xfrm>
          <a:prstGeom prst="rect">
            <a:avLst/>
          </a:prstGeom>
        </p:spPr>
      </p:pic>
      <p:pic>
        <p:nvPicPr>
          <p:cNvPr id="6" name="Image 5" descr="2018_la_representation_02 (88)">
            <a:extLst>
              <a:ext uri="{FF2B5EF4-FFF2-40B4-BE49-F238E27FC236}">
                <a16:creationId xmlns:a16="http://schemas.microsoft.com/office/drawing/2014/main" id="{FF162B43-AEAA-4675-AFFF-60FE01B88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165" y="1791723"/>
            <a:ext cx="6036365" cy="45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8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85)">
            <a:extLst>
              <a:ext uri="{FF2B5EF4-FFF2-40B4-BE49-F238E27FC236}">
                <a16:creationId xmlns:a16="http://schemas.microsoft.com/office/drawing/2014/main" id="{C39CDA43-8797-4FB9-A5FB-193954981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37253"/>
            <a:ext cx="5524500" cy="4463498"/>
          </a:xfrm>
          <a:prstGeom prst="rect">
            <a:avLst/>
          </a:prstGeom>
        </p:spPr>
      </p:pic>
      <p:pic>
        <p:nvPicPr>
          <p:cNvPr id="6" name="Image 5" descr="2018_la_representation_02 (86)">
            <a:extLst>
              <a:ext uri="{FF2B5EF4-FFF2-40B4-BE49-F238E27FC236}">
                <a16:creationId xmlns:a16="http://schemas.microsoft.com/office/drawing/2014/main" id="{10B93DC4-A29D-45BC-A132-31A6732EA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552989"/>
            <a:ext cx="5524500" cy="446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A983308-BE9C-4362-81F6-8BA09EF0BB13}"/>
              </a:ext>
            </a:extLst>
          </p:cNvPr>
          <p:cNvSpPr txBox="1"/>
          <p:nvPr/>
        </p:nvSpPr>
        <p:spPr>
          <a:xfrm>
            <a:off x="341726" y="6031468"/>
            <a:ext cx="692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l’aimable autorisation des enseignants de publier leurs productions</a:t>
            </a:r>
          </a:p>
          <a:p>
            <a:r>
              <a:rPr lang="fr-FR" dirty="0"/>
              <a:t>                                                    Février 2018 </a:t>
            </a:r>
          </a:p>
        </p:txBody>
      </p:sp>
      <p:pic>
        <p:nvPicPr>
          <p:cNvPr id="8" name="Image 7" descr="2018_la_representation_02 (52)">
            <a:extLst>
              <a:ext uri="{FF2B5EF4-FFF2-40B4-BE49-F238E27FC236}">
                <a16:creationId xmlns:a16="http://schemas.microsoft.com/office/drawing/2014/main" id="{DCDF2D59-CB5F-4DDD-9B90-2A8DF4C5E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2" y="2132220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3)">
            <a:extLst>
              <a:ext uri="{FF2B5EF4-FFF2-40B4-BE49-F238E27FC236}">
                <a16:creationId xmlns:a16="http://schemas.microsoft.com/office/drawing/2014/main" id="{56E13177-CA1D-4027-9DDE-9098E48470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40" y="999459"/>
            <a:ext cx="3726881" cy="5590321"/>
          </a:xfrm>
          <a:prstGeom prst="rect">
            <a:avLst/>
          </a:prstGeom>
        </p:spPr>
      </p:pic>
      <p:pic>
        <p:nvPicPr>
          <p:cNvPr id="7" name="Image 6" descr="2018_la_representation_02 (5)">
            <a:extLst>
              <a:ext uri="{FF2B5EF4-FFF2-40B4-BE49-F238E27FC236}">
                <a16:creationId xmlns:a16="http://schemas.microsoft.com/office/drawing/2014/main" id="{39904C3E-7374-4FB0-8F18-1DDA31F0B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797" y="268220"/>
            <a:ext cx="3726881" cy="2729834"/>
          </a:xfrm>
          <a:prstGeom prst="rect">
            <a:avLst/>
          </a:prstGeom>
        </p:spPr>
      </p:pic>
      <p:pic>
        <p:nvPicPr>
          <p:cNvPr id="9" name="Image 8" descr="2018_la_representation_02 (2)">
            <a:extLst>
              <a:ext uri="{FF2B5EF4-FFF2-40B4-BE49-F238E27FC236}">
                <a16:creationId xmlns:a16="http://schemas.microsoft.com/office/drawing/2014/main" id="{781677CF-1E07-4B3D-A3ED-BD71D1C84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3282581"/>
            <a:ext cx="4960799" cy="3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8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6)">
            <a:extLst>
              <a:ext uri="{FF2B5EF4-FFF2-40B4-BE49-F238E27FC236}">
                <a16:creationId xmlns:a16="http://schemas.microsoft.com/office/drawing/2014/main" id="{909F73FA-7C87-48BB-B63A-1434F23FE8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537" y="3819853"/>
            <a:ext cx="4216263" cy="2810842"/>
          </a:xfrm>
          <a:prstGeom prst="rect">
            <a:avLst/>
          </a:prstGeom>
        </p:spPr>
      </p:pic>
      <p:pic>
        <p:nvPicPr>
          <p:cNvPr id="8" name="Image 7" descr="2018_la_representation_02 (4)">
            <a:extLst>
              <a:ext uri="{FF2B5EF4-FFF2-40B4-BE49-F238E27FC236}">
                <a16:creationId xmlns:a16="http://schemas.microsoft.com/office/drawing/2014/main" id="{204EEEDA-2C61-4F90-A373-72C165B72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6415"/>
            <a:ext cx="4072076" cy="5285272"/>
          </a:xfrm>
          <a:prstGeom prst="rect">
            <a:avLst/>
          </a:prstGeom>
        </p:spPr>
      </p:pic>
      <p:pic>
        <p:nvPicPr>
          <p:cNvPr id="9" name="Image 8" descr="2018_la_representation_02 (13)">
            <a:extLst>
              <a:ext uri="{FF2B5EF4-FFF2-40B4-BE49-F238E27FC236}">
                <a16:creationId xmlns:a16="http://schemas.microsoft.com/office/drawing/2014/main" id="{3EF0B5F5-9F7B-46CD-B25C-20E059712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48" y="264767"/>
            <a:ext cx="4521820" cy="35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519D2-921A-462D-9420-2BF7E651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Les réunir, les composer pour créer un paysage </a:t>
            </a:r>
          </a:p>
        </p:txBody>
      </p:sp>
      <p:pic>
        <p:nvPicPr>
          <p:cNvPr id="6" name="Image 5" descr="2018_la_representation_02 (8)">
            <a:extLst>
              <a:ext uri="{FF2B5EF4-FFF2-40B4-BE49-F238E27FC236}">
                <a16:creationId xmlns:a16="http://schemas.microsoft.com/office/drawing/2014/main" id="{EC59CCAA-2C2D-4EAA-B074-F5095D4B1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317750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10)">
            <a:extLst>
              <a:ext uri="{FF2B5EF4-FFF2-40B4-BE49-F238E27FC236}">
                <a16:creationId xmlns:a16="http://schemas.microsoft.com/office/drawing/2014/main" id="{7D2C6D44-0C6C-4760-9F16-358901990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a_representation_02 (9)">
            <a:extLst>
              <a:ext uri="{FF2B5EF4-FFF2-40B4-BE49-F238E27FC236}">
                <a16:creationId xmlns:a16="http://schemas.microsoft.com/office/drawing/2014/main" id="{7481491E-A41E-411E-B4EA-84D1691A5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90" y="435653"/>
            <a:ext cx="4848640" cy="2748956"/>
          </a:xfrm>
          <a:prstGeom prst="rect">
            <a:avLst/>
          </a:prstGeom>
        </p:spPr>
      </p:pic>
      <p:pic>
        <p:nvPicPr>
          <p:cNvPr id="8" name="Image 7" descr="2018_la_representation_02 (15)">
            <a:extLst>
              <a:ext uri="{FF2B5EF4-FFF2-40B4-BE49-F238E27FC236}">
                <a16:creationId xmlns:a16="http://schemas.microsoft.com/office/drawing/2014/main" id="{CF96266D-D45E-4435-8814-AF72C8E5F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06208" y="1429854"/>
            <a:ext cx="5524500" cy="3683000"/>
          </a:xfrm>
          <a:prstGeom prst="rect">
            <a:avLst/>
          </a:prstGeom>
        </p:spPr>
      </p:pic>
      <p:pic>
        <p:nvPicPr>
          <p:cNvPr id="9" name="Image 8" descr="2018_la_representation_02 (19)">
            <a:extLst>
              <a:ext uri="{FF2B5EF4-FFF2-40B4-BE49-F238E27FC236}">
                <a16:creationId xmlns:a16="http://schemas.microsoft.com/office/drawing/2014/main" id="{7D67B701-15F2-4C52-95AD-E66D2E6F6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57" y="3285641"/>
            <a:ext cx="4623352" cy="31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8_la_representation_02 (12)">
            <a:extLst>
              <a:ext uri="{FF2B5EF4-FFF2-40B4-BE49-F238E27FC236}">
                <a16:creationId xmlns:a16="http://schemas.microsoft.com/office/drawing/2014/main" id="{B93ED79D-E8AC-4B71-A36D-2544236ED0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059" y="301384"/>
            <a:ext cx="5524500" cy="3683000"/>
          </a:xfrm>
          <a:prstGeom prst="rect">
            <a:avLst/>
          </a:prstGeom>
        </p:spPr>
      </p:pic>
      <p:pic>
        <p:nvPicPr>
          <p:cNvPr id="7" name="Image 6" descr="2018_la_representation_02 (14)">
            <a:extLst>
              <a:ext uri="{FF2B5EF4-FFF2-40B4-BE49-F238E27FC236}">
                <a16:creationId xmlns:a16="http://schemas.microsoft.com/office/drawing/2014/main" id="{B2237544-7FD1-4590-9944-D5BC6AA37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396" y="3429000"/>
            <a:ext cx="3715858" cy="3002584"/>
          </a:xfrm>
          <a:prstGeom prst="rect">
            <a:avLst/>
          </a:prstGeom>
        </p:spPr>
      </p:pic>
      <p:pic>
        <p:nvPicPr>
          <p:cNvPr id="8" name="Image 7" descr="2018_la_representation_02 (17)">
            <a:extLst>
              <a:ext uri="{FF2B5EF4-FFF2-40B4-BE49-F238E27FC236}">
                <a16:creationId xmlns:a16="http://schemas.microsoft.com/office/drawing/2014/main" id="{5A61F485-D8DE-4F20-B009-5A8ADBC05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2021" y="1390038"/>
            <a:ext cx="5978541" cy="38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66F3B-07A9-4436-99A4-B4E9786C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+mn-lt"/>
              </a:rPr>
              <a:t>                                  Représenter le paysage créé par le dessin</a:t>
            </a:r>
            <a:br>
              <a:rPr lang="fr-FR" sz="3200" dirty="0"/>
            </a:br>
            <a:r>
              <a:rPr lang="fr-FR" sz="3200" dirty="0"/>
              <a:t> </a:t>
            </a:r>
            <a:br>
              <a:rPr lang="fr-FR" sz="3200" dirty="0"/>
            </a:br>
            <a:r>
              <a:rPr lang="fr-FR" sz="2000" u="sng" dirty="0"/>
              <a:t>Matériel disponible </a:t>
            </a:r>
            <a:r>
              <a:rPr lang="fr-FR" sz="2000" dirty="0"/>
              <a:t>: crayons d’art, mines graphites, feutres noirs fins, </a:t>
            </a:r>
            <a:br>
              <a:rPr lang="fr-FR" sz="2000" dirty="0"/>
            </a:br>
            <a:r>
              <a:rPr lang="fr-FR" sz="2000" dirty="0"/>
              <a:t>encre de chine et calames</a:t>
            </a:r>
            <a:br>
              <a:rPr lang="fr-FR" sz="2000" dirty="0"/>
            </a:br>
            <a:r>
              <a:rPr lang="fr-FR" sz="2000" dirty="0"/>
              <a:t>papier dessin format 29 X42 cm</a:t>
            </a:r>
          </a:p>
        </p:txBody>
      </p:sp>
      <p:pic>
        <p:nvPicPr>
          <p:cNvPr id="4" name="Image 3" descr="2018_la_representation_02 (21)">
            <a:extLst>
              <a:ext uri="{FF2B5EF4-FFF2-40B4-BE49-F238E27FC236}">
                <a16:creationId xmlns:a16="http://schemas.microsoft.com/office/drawing/2014/main" id="{48DC3971-520B-4616-A951-B68513FA5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750"/>
            <a:ext cx="5524500" cy="3683000"/>
          </a:xfrm>
          <a:prstGeom prst="rect">
            <a:avLst/>
          </a:prstGeom>
        </p:spPr>
      </p:pic>
      <p:pic>
        <p:nvPicPr>
          <p:cNvPr id="8" name="Image 7" descr="2018_la_representation_02 (27)">
            <a:extLst>
              <a:ext uri="{FF2B5EF4-FFF2-40B4-BE49-F238E27FC236}">
                <a16:creationId xmlns:a16="http://schemas.microsoft.com/office/drawing/2014/main" id="{33E94FA4-088F-4A48-8640-C542D2D17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2" y="1491906"/>
            <a:ext cx="5524500" cy="28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8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Grand écran</PresentationFormat>
  <Paragraphs>23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Présentation PowerPoint</vt:lpstr>
      <vt:lpstr>Album photo</vt:lpstr>
      <vt:lpstr>Créer un élément de paysage en volume   Matériel disponible : papiers blancs de différentes qualités et de différents grammages, ciseaux, colle et scotch</vt:lpstr>
      <vt:lpstr>Présentation PowerPoint</vt:lpstr>
      <vt:lpstr>Présentation PowerPoint</vt:lpstr>
      <vt:lpstr>Les réunir, les composer pour créer un paysage </vt:lpstr>
      <vt:lpstr>Présentation PowerPoint</vt:lpstr>
      <vt:lpstr>Présentation PowerPoint</vt:lpstr>
      <vt:lpstr>                                  Représenter le paysage créé par le dessin   Matériel disponible : crayons d’art, mines graphites, feutres noirs fins,  encre de chine et calames papier dessin format 29 X42 cm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Choisir un arbre du paysage créé et le représenter par le dessin sur un support de grand format </vt:lpstr>
      <vt:lpstr>Présentation PowerPoint</vt:lpstr>
      <vt:lpstr>Présentation PowerPoint</vt:lpstr>
      <vt:lpstr>Présentation PowerPoint</vt:lpstr>
      <vt:lpstr>Présentation PowerPoint</vt:lpstr>
      <vt:lpstr>                  Expérimenter des outils et des gestes                              pour traduire picturalement              les nuances de couleur du feuillage,                              la matérialité et les nuances de couleur du tronc.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production finale témoigne des recherches</vt:lpstr>
      <vt:lpstr>Les recherches pourront être réinvesties dans   d’autres productions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Fabienne PY</dc:creator>
  <cp:lastModifiedBy>Fabienne PY</cp:lastModifiedBy>
  <cp:revision>12</cp:revision>
  <dcterms:created xsi:type="dcterms:W3CDTF">2018-02-23T14:45:06Z</dcterms:created>
  <dcterms:modified xsi:type="dcterms:W3CDTF">2018-02-23T16:34:24Z</dcterms:modified>
</cp:coreProperties>
</file>