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59" r:id="rId5"/>
    <p:sldMasterId id="2147483661" r:id="rId6"/>
    <p:sldMasterId id="2147483684" r:id="rId7"/>
  </p:sldMasterIdLst>
  <p:notesMasterIdLst>
    <p:notesMasterId r:id="rId32"/>
  </p:notesMasterIdLst>
  <p:handoutMasterIdLst>
    <p:handoutMasterId r:id="rId33"/>
  </p:handoutMasterIdLst>
  <p:sldIdLst>
    <p:sldId id="437" r:id="rId8"/>
    <p:sldId id="284" r:id="rId9"/>
    <p:sldId id="286" r:id="rId10"/>
    <p:sldId id="287" r:id="rId11"/>
    <p:sldId id="346" r:id="rId12"/>
    <p:sldId id="299" r:id="rId13"/>
    <p:sldId id="301" r:id="rId14"/>
    <p:sldId id="438" r:id="rId15"/>
    <p:sldId id="290" r:id="rId16"/>
    <p:sldId id="439" r:id="rId17"/>
    <p:sldId id="427" r:id="rId18"/>
    <p:sldId id="428" r:id="rId19"/>
    <p:sldId id="436" r:id="rId20"/>
    <p:sldId id="294" r:id="rId21"/>
    <p:sldId id="295" r:id="rId22"/>
    <p:sldId id="440" r:id="rId23"/>
    <p:sldId id="441" r:id="rId24"/>
    <p:sldId id="442" r:id="rId25"/>
    <p:sldId id="443" r:id="rId26"/>
    <p:sldId id="444" r:id="rId27"/>
    <p:sldId id="434" r:id="rId28"/>
    <p:sldId id="435" r:id="rId29"/>
    <p:sldId id="431" r:id="rId30"/>
    <p:sldId id="426" r:id="rId31"/>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8A"/>
    <a:srgbClr val="7800FF"/>
    <a:srgbClr val="8800D1"/>
    <a:srgbClr val="7B00AC"/>
    <a:srgbClr val="6E008E"/>
    <a:srgbClr val="821164"/>
    <a:srgbClr val="070A0F"/>
    <a:srgbClr val="6686A2"/>
    <a:srgbClr val="00919D"/>
    <a:srgbClr val="1B8E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4" autoAdjust="0"/>
    <p:restoredTop sz="94660"/>
  </p:normalViewPr>
  <p:slideViewPr>
    <p:cSldViewPr snapToGrid="0" snapToObjects="1">
      <p:cViewPr varScale="1">
        <p:scale>
          <a:sx n="70" d="100"/>
          <a:sy n="70" d="100"/>
        </p:scale>
        <p:origin x="11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02/09/2018</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02/09/2018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xfrm>
            <a:off x="919163" y="746125"/>
            <a:ext cx="4960937" cy="3721100"/>
          </a:xfrm>
          <a:noFill/>
          <a:ln>
            <a:solidFill>
              <a:srgbClr val="000000"/>
            </a:solidFill>
            <a:miter lim="800000"/>
            <a:headEnd/>
            <a:tailEnd/>
          </a:ln>
        </p:spPr>
      </p:sp>
      <p:sp>
        <p:nvSpPr>
          <p:cNvPr id="35842" name="Rectangle 3"/>
          <p:cNvSpPr>
            <a:spLocks noGrp="1"/>
          </p:cNvSpPr>
          <p:nvPr>
            <p:ph type="body" idx="1"/>
          </p:nvPr>
        </p:nvSpPr>
        <p:spPr bwMode="auto">
          <a:xfrm>
            <a:off x="908052" y="4716465"/>
            <a:ext cx="4981575" cy="4464049"/>
          </a:xfrm>
          <a:noFill/>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237523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18</a:t>
            </a:fld>
            <a:endParaRPr lang="fr-FR" dirty="0"/>
          </a:p>
        </p:txBody>
      </p:sp>
    </p:spTree>
    <p:extLst>
      <p:ext uri="{BB962C8B-B14F-4D97-AF65-F5344CB8AC3E}">
        <p14:creationId xmlns:p14="http://schemas.microsoft.com/office/powerpoint/2010/main" val="326143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19</a:t>
            </a:fld>
            <a:endParaRPr lang="fr-FR" dirty="0"/>
          </a:p>
        </p:txBody>
      </p:sp>
    </p:spTree>
    <p:extLst>
      <p:ext uri="{BB962C8B-B14F-4D97-AF65-F5344CB8AC3E}">
        <p14:creationId xmlns:p14="http://schemas.microsoft.com/office/powerpoint/2010/main" val="3261431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21</a:t>
            </a:fld>
            <a:endParaRPr lang="fr-FR" dirty="0"/>
          </a:p>
        </p:txBody>
      </p:sp>
    </p:spTree>
    <p:extLst>
      <p:ext uri="{BB962C8B-B14F-4D97-AF65-F5344CB8AC3E}">
        <p14:creationId xmlns:p14="http://schemas.microsoft.com/office/powerpoint/2010/main" val="3261431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22</a:t>
            </a:fld>
            <a:endParaRPr lang="fr-FR" dirty="0"/>
          </a:p>
        </p:txBody>
      </p:sp>
    </p:spTree>
    <p:extLst>
      <p:ext uri="{BB962C8B-B14F-4D97-AF65-F5344CB8AC3E}">
        <p14:creationId xmlns:p14="http://schemas.microsoft.com/office/powerpoint/2010/main" val="326143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dirty="0"/>
          </a:p>
        </p:txBody>
      </p:sp>
    </p:spTree>
    <p:extLst>
      <p:ext uri="{BB962C8B-B14F-4D97-AF65-F5344CB8AC3E}">
        <p14:creationId xmlns:p14="http://schemas.microsoft.com/office/powerpoint/2010/main" val="3261431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bwMode="auto">
          <a:xfrm>
            <a:off x="919163" y="744538"/>
            <a:ext cx="4960937" cy="3722687"/>
          </a:xfrm>
          <a:noFill/>
          <a:ln>
            <a:solidFill>
              <a:srgbClr val="000000"/>
            </a:solidFill>
            <a:miter lim="800000"/>
            <a:headEnd/>
            <a:tailEnd/>
          </a:ln>
        </p:spPr>
      </p:sp>
      <p:sp>
        <p:nvSpPr>
          <p:cNvPr id="39938" name="Espace réservé des commentaires 2"/>
          <p:cNvSpPr>
            <a:spLocks noGrp="1"/>
          </p:cNvSpPr>
          <p:nvPr>
            <p:ph type="body" idx="1"/>
          </p:nvPr>
        </p:nvSpPr>
        <p:spPr bwMode="auto">
          <a:noFill/>
        </p:spPr>
        <p:txBody>
          <a:bodyPr wrap="square" lIns="95562" tIns="47781" rIns="95562" bIns="47781" numCol="1" anchor="t" anchorCtr="0" compatLnSpc="1">
            <a:prstTxWarp prst="textNoShape">
              <a:avLst/>
            </a:prstTxWarp>
          </a:bodyPr>
          <a:lstStyle/>
          <a:p>
            <a:pPr eaLnBrk="1" hangingPunct="1">
              <a:spcBef>
                <a:spcPct val="0"/>
              </a:spcBef>
            </a:pPr>
            <a:endParaRPr lang="fr-FR" dirty="0" smtClean="0"/>
          </a:p>
        </p:txBody>
      </p:sp>
      <p:sp>
        <p:nvSpPr>
          <p:cNvPr id="39939" name="Espace réservé du numéro de diapositive 3"/>
          <p:cNvSpPr txBox="1">
            <a:spLocks noGrp="1"/>
          </p:cNvSpPr>
          <p:nvPr/>
        </p:nvSpPr>
        <p:spPr bwMode="auto">
          <a:xfrm>
            <a:off x="3849689" y="9429751"/>
            <a:ext cx="2946400" cy="495300"/>
          </a:xfrm>
          <a:prstGeom prst="rect">
            <a:avLst/>
          </a:prstGeom>
          <a:noFill/>
          <a:ln w="9525">
            <a:noFill/>
            <a:miter lim="800000"/>
            <a:headEnd/>
            <a:tailEnd/>
          </a:ln>
        </p:spPr>
        <p:txBody>
          <a:bodyPr lIns="95562" tIns="47781" rIns="95562" bIns="47781" anchor="b"/>
          <a:lstStyle/>
          <a:p>
            <a:pPr algn="r" defTabSz="955675"/>
            <a:fld id="{9E886BBB-9D7D-417D-8C0D-536CB7AC2488}" type="slidenum">
              <a:rPr lang="fr-FR" sz="1300">
                <a:latin typeface="Calibri" pitchFamily="34" charset="0"/>
                <a:ea typeface="MS PGothic" pitchFamily="34" charset="-128"/>
              </a:rPr>
              <a:pPr algn="r" defTabSz="955675"/>
              <a:t>9</a:t>
            </a:fld>
            <a:endParaRPr lang="fr-FR" sz="1300">
              <a:latin typeface="Calibri" pitchFamily="34" charset="0"/>
              <a:ea typeface="MS PGothic" pitchFamily="34" charset="-128"/>
            </a:endParaRPr>
          </a:p>
        </p:txBody>
      </p:sp>
    </p:spTree>
    <p:extLst>
      <p:ext uri="{BB962C8B-B14F-4D97-AF65-F5344CB8AC3E}">
        <p14:creationId xmlns:p14="http://schemas.microsoft.com/office/powerpoint/2010/main" val="135745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bwMode="auto">
          <a:xfrm>
            <a:off x="919163" y="744538"/>
            <a:ext cx="4960937" cy="3722687"/>
          </a:xfrm>
          <a:noFill/>
          <a:ln>
            <a:solidFill>
              <a:srgbClr val="000000"/>
            </a:solidFill>
            <a:miter lim="800000"/>
            <a:headEnd/>
            <a:tailEnd/>
          </a:ln>
        </p:spPr>
      </p:sp>
      <p:sp>
        <p:nvSpPr>
          <p:cNvPr id="39938" name="Espace réservé des commentaires 2"/>
          <p:cNvSpPr>
            <a:spLocks noGrp="1"/>
          </p:cNvSpPr>
          <p:nvPr>
            <p:ph type="body" idx="1"/>
          </p:nvPr>
        </p:nvSpPr>
        <p:spPr bwMode="auto">
          <a:noFill/>
        </p:spPr>
        <p:txBody>
          <a:bodyPr wrap="square" lIns="95562" tIns="47781" rIns="95562" bIns="47781" numCol="1" anchor="t" anchorCtr="0" compatLnSpc="1">
            <a:prstTxWarp prst="textNoShape">
              <a:avLst/>
            </a:prstTxWarp>
          </a:bodyPr>
          <a:lstStyle/>
          <a:p>
            <a:pPr eaLnBrk="1" hangingPunct="1">
              <a:spcBef>
                <a:spcPct val="0"/>
              </a:spcBef>
            </a:pPr>
            <a:endParaRPr lang="fr-FR" smtClean="0"/>
          </a:p>
        </p:txBody>
      </p:sp>
      <p:sp>
        <p:nvSpPr>
          <p:cNvPr id="39939" name="Espace réservé du numéro de diapositive 3"/>
          <p:cNvSpPr txBox="1">
            <a:spLocks noGrp="1"/>
          </p:cNvSpPr>
          <p:nvPr/>
        </p:nvSpPr>
        <p:spPr bwMode="auto">
          <a:xfrm>
            <a:off x="3849689" y="9429751"/>
            <a:ext cx="2946400" cy="495300"/>
          </a:xfrm>
          <a:prstGeom prst="rect">
            <a:avLst/>
          </a:prstGeom>
          <a:noFill/>
          <a:ln w="9525">
            <a:noFill/>
            <a:miter lim="800000"/>
            <a:headEnd/>
            <a:tailEnd/>
          </a:ln>
        </p:spPr>
        <p:txBody>
          <a:bodyPr lIns="95562" tIns="47781" rIns="95562" bIns="47781" anchor="b"/>
          <a:lstStyle/>
          <a:p>
            <a:pPr algn="r" defTabSz="955675"/>
            <a:fld id="{9E886BBB-9D7D-417D-8C0D-536CB7AC2488}" type="slidenum">
              <a:rPr lang="fr-FR" sz="1300">
                <a:latin typeface="Calibri" pitchFamily="34" charset="0"/>
                <a:ea typeface="MS PGothic" pitchFamily="34" charset="-128"/>
              </a:rPr>
              <a:pPr algn="r" defTabSz="955675"/>
              <a:t>10</a:t>
            </a:fld>
            <a:endParaRPr lang="fr-FR" sz="1300">
              <a:latin typeface="Calibri" pitchFamily="34" charset="0"/>
              <a:ea typeface="MS PGothic" pitchFamily="34" charset="-128"/>
            </a:endParaRPr>
          </a:p>
        </p:txBody>
      </p:sp>
    </p:spTree>
    <p:extLst>
      <p:ext uri="{BB962C8B-B14F-4D97-AF65-F5344CB8AC3E}">
        <p14:creationId xmlns:p14="http://schemas.microsoft.com/office/powerpoint/2010/main" val="24570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TextEdit="1"/>
          </p:cNvSpPr>
          <p:nvPr>
            <p:ph type="sldImg"/>
          </p:nvPr>
        </p:nvSpPr>
        <p:spPr bwMode="auto">
          <a:xfrm>
            <a:off x="919163" y="744538"/>
            <a:ext cx="4960937" cy="3722687"/>
          </a:xfrm>
          <a:noFill/>
          <a:ln>
            <a:solidFill>
              <a:srgbClr val="000000"/>
            </a:solidFill>
            <a:miter lim="800000"/>
            <a:headEnd/>
            <a:tailEnd/>
          </a:ln>
        </p:spPr>
      </p:sp>
      <p:sp>
        <p:nvSpPr>
          <p:cNvPr id="41986" name="Espace réservé des commentaires 2"/>
          <p:cNvSpPr>
            <a:spLocks noGrp="1"/>
          </p:cNvSpPr>
          <p:nvPr>
            <p:ph type="body" idx="1"/>
          </p:nvPr>
        </p:nvSpPr>
        <p:spPr bwMode="auto">
          <a:noFill/>
        </p:spPr>
        <p:txBody>
          <a:bodyPr wrap="square" lIns="95562" tIns="47781" rIns="95562" bIns="47781" numCol="1" anchor="t" anchorCtr="0" compatLnSpc="1">
            <a:prstTxWarp prst="textNoShape">
              <a:avLst/>
            </a:prstTxWarp>
          </a:bodyPr>
          <a:lstStyle/>
          <a:p>
            <a:r>
              <a:rPr lang="fr-FR" sz="1200" b="1" kern="1200" dirty="0" smtClean="0">
                <a:solidFill>
                  <a:schemeClr val="tx1"/>
                </a:solidFill>
                <a:effectLst/>
                <a:latin typeface="+mn-lt"/>
                <a:ea typeface="+mn-ea"/>
                <a:cs typeface="+mn-cs"/>
              </a:rPr>
              <a:t>Descriptif des exercices et activités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Comprendre un texte littéraire  et l’interpréter: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mise en œuvre d’une démarche de compréhension à partir d’un texte lu (identification et mémorisation des informations importantes, mise en relation des informations, mise en relation du texte avec ses propres connaissances, mise en relation des liens chronologiques, interprétation à partir de la mise en relation d’indices, explicites ou implicites, interne au texte ou externe), </a:t>
            </a:r>
          </a:p>
          <a:p>
            <a:r>
              <a:rPr lang="fr-FR" sz="1200" kern="1200" dirty="0" smtClean="0">
                <a:solidFill>
                  <a:schemeClr val="tx1"/>
                </a:solidFill>
                <a:effectLst/>
                <a:latin typeface="+mn-lt"/>
                <a:ea typeface="+mn-ea"/>
                <a:cs typeface="+mn-cs"/>
              </a:rPr>
              <a:t>- mobilisation des connaissances lexicales.</a:t>
            </a:r>
          </a:p>
          <a:p>
            <a:r>
              <a:rPr lang="fr-FR" sz="1200" kern="1200" dirty="0" smtClean="0">
                <a:solidFill>
                  <a:schemeClr val="tx1"/>
                </a:solidFill>
                <a:effectLst/>
                <a:latin typeface="+mn-lt"/>
                <a:ea typeface="+mn-ea"/>
                <a:cs typeface="+mn-cs"/>
              </a:rPr>
              <a:t> </a:t>
            </a:r>
          </a:p>
          <a:p>
            <a:r>
              <a:rPr lang="fr-FR" sz="1200" b="1" i="1" kern="1200" dirty="0" smtClean="0">
                <a:solidFill>
                  <a:schemeClr val="tx1"/>
                </a:solidFill>
                <a:effectLst/>
                <a:latin typeface="+mn-lt"/>
                <a:ea typeface="+mn-ea"/>
                <a:cs typeface="+mn-cs"/>
              </a:rPr>
              <a:t>Comprendre des textes, des documents, et des images et les interpréter :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mise en œuvre d’une démarche de compréhension (identification et hiérarchisation des informations importantes, repérage et mise en relation des liens logiques, interprétations à partir de la mise en relation d’indices, explicites ou implicites)</a:t>
            </a:r>
          </a:p>
          <a:p>
            <a:r>
              <a:rPr lang="fr-FR" sz="1200" kern="1200" dirty="0" smtClean="0">
                <a:solidFill>
                  <a:schemeClr val="tx1"/>
                </a:solidFill>
                <a:effectLst/>
                <a:latin typeface="+mn-lt"/>
                <a:ea typeface="+mn-ea"/>
                <a:cs typeface="+mn-cs"/>
              </a:rPr>
              <a:t>-mise en relation des informations des informations dans le cas de documents associant plusieurs supports (texte, image, schéma, tableau, graphiques)</a:t>
            </a:r>
          </a:p>
          <a:p>
            <a:r>
              <a:rPr lang="fr-FR" sz="1200" b="1" i="1" kern="1200" dirty="0" smtClean="0">
                <a:solidFill>
                  <a:schemeClr val="tx1"/>
                </a:solidFill>
                <a:effectLst/>
                <a:latin typeface="+mn-lt"/>
                <a:ea typeface="+mn-ea"/>
                <a:cs typeface="+mn-cs"/>
              </a:rPr>
              <a:t>Etude de la langue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Identifier les constituants d’une phrase (mise en évidence des groupes syntaxiques), observer le fonctionnement du verbe (reconnaissance du verbe, mémorisation des verbes fréquents), maitriser la forme des mots en lien avec la syntaxe (identification des classes de mots)</a:t>
            </a:r>
          </a:p>
          <a:p>
            <a:pPr lvl="0"/>
            <a:r>
              <a:rPr lang="fr-FR" sz="1200" kern="1200" dirty="0" smtClean="0">
                <a:solidFill>
                  <a:schemeClr val="tx1"/>
                </a:solidFill>
                <a:effectLst/>
                <a:latin typeface="+mn-lt"/>
                <a:ea typeface="+mn-ea"/>
                <a:cs typeface="+mn-cs"/>
              </a:rPr>
              <a:t>Acquérir la structure et l’orthographe des mots (graphie des mots), maitriser la forme des mots en lien avec la syntaxe (accord du verbe avec son sujet, de l’attribut avec le sujet, du participe passé avec être, accords au sein du groupe nominal)</a:t>
            </a:r>
          </a:p>
          <a:p>
            <a:pPr lvl="0"/>
            <a:r>
              <a:rPr lang="fr-FR" sz="1200" kern="1200" dirty="0" smtClean="0">
                <a:solidFill>
                  <a:schemeClr val="tx1"/>
                </a:solidFill>
                <a:effectLst/>
                <a:latin typeface="+mn-lt"/>
                <a:ea typeface="+mn-ea"/>
                <a:cs typeface="+mn-cs"/>
              </a:rPr>
              <a:t>Acquérir la structure et le sens des mots (mise en réseau de mots, analyse du sens des mots, observations morphologiques)</a:t>
            </a:r>
          </a:p>
          <a:p>
            <a:pPr eaLnBrk="1" hangingPunct="1">
              <a:spcBef>
                <a:spcPct val="0"/>
              </a:spcBef>
            </a:pPr>
            <a:endParaRPr lang="fr-FR" dirty="0" smtClean="0"/>
          </a:p>
        </p:txBody>
      </p:sp>
      <p:sp>
        <p:nvSpPr>
          <p:cNvPr id="41987" name="Espace réservé du numéro de diapositive 3"/>
          <p:cNvSpPr txBox="1">
            <a:spLocks noGrp="1"/>
          </p:cNvSpPr>
          <p:nvPr/>
        </p:nvSpPr>
        <p:spPr bwMode="auto">
          <a:xfrm>
            <a:off x="3849690" y="9429752"/>
            <a:ext cx="2946400" cy="495300"/>
          </a:xfrm>
          <a:prstGeom prst="rect">
            <a:avLst/>
          </a:prstGeom>
          <a:noFill/>
          <a:ln w="9525">
            <a:noFill/>
            <a:miter lim="800000"/>
            <a:headEnd/>
            <a:tailEnd/>
          </a:ln>
        </p:spPr>
        <p:txBody>
          <a:bodyPr lIns="95562" tIns="47781" rIns="95562" bIns="47781" anchor="b"/>
          <a:lstStyle/>
          <a:p>
            <a:pPr algn="r" defTabSz="955675"/>
            <a:fld id="{D820868E-0A11-4398-88D4-9E3513C2E256}" type="slidenum">
              <a:rPr lang="fr-FR" sz="1300">
                <a:latin typeface="Calibri" pitchFamily="34" charset="0"/>
                <a:ea typeface="MS PGothic" pitchFamily="34" charset="-128"/>
              </a:rPr>
              <a:pPr algn="r" defTabSz="955675"/>
              <a:t>11</a:t>
            </a:fld>
            <a:endParaRPr lang="fr-FR" sz="1300">
              <a:latin typeface="Calibri" pitchFamily="34" charset="0"/>
              <a:ea typeface="MS PGothic" pitchFamily="34" charset="-128"/>
            </a:endParaRPr>
          </a:p>
        </p:txBody>
      </p:sp>
    </p:spTree>
    <p:extLst>
      <p:ext uri="{BB962C8B-B14F-4D97-AF65-F5344CB8AC3E}">
        <p14:creationId xmlns:p14="http://schemas.microsoft.com/office/powerpoint/2010/main" val="2126299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TextEdit="1"/>
          </p:cNvSpPr>
          <p:nvPr>
            <p:ph type="sldImg"/>
          </p:nvPr>
        </p:nvSpPr>
        <p:spPr bwMode="auto">
          <a:xfrm>
            <a:off x="919163" y="744538"/>
            <a:ext cx="4960937" cy="3722687"/>
          </a:xfrm>
          <a:noFill/>
          <a:ln>
            <a:solidFill>
              <a:srgbClr val="000000"/>
            </a:solidFill>
            <a:miter lim="800000"/>
            <a:headEnd/>
            <a:tailEnd/>
          </a:ln>
        </p:spPr>
      </p:sp>
      <p:sp>
        <p:nvSpPr>
          <p:cNvPr id="41986" name="Espace réservé des commentaires 2"/>
          <p:cNvSpPr>
            <a:spLocks noGrp="1"/>
          </p:cNvSpPr>
          <p:nvPr>
            <p:ph type="body" idx="1"/>
          </p:nvPr>
        </p:nvSpPr>
        <p:spPr bwMode="auto">
          <a:noFill/>
        </p:spPr>
        <p:txBody>
          <a:bodyPr wrap="square" lIns="95562" tIns="47781" rIns="95562" bIns="47781" numCol="1" anchor="t" anchorCtr="0" compatLnSpc="1">
            <a:prstTxWarp prst="textNoShape">
              <a:avLst/>
            </a:prstTxWarp>
          </a:bodyPr>
          <a:lstStyle/>
          <a:p>
            <a:r>
              <a:rPr lang="fr-FR" sz="1200" b="1" kern="1200" dirty="0" smtClean="0">
                <a:solidFill>
                  <a:schemeClr val="tx1"/>
                </a:solidFill>
                <a:effectLst/>
                <a:latin typeface="+mn-lt"/>
                <a:ea typeface="+mn-ea"/>
                <a:cs typeface="+mn-cs"/>
              </a:rPr>
              <a:t>Descriptif des exercices et activités :</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Nombres et calculs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Utiliser et représenter les grands nombres entiers et de nombres décimaux : connaissance des unités de numération, fractions simples,…</a:t>
            </a:r>
          </a:p>
          <a:p>
            <a:r>
              <a:rPr lang="fr-FR" sz="1200" kern="1200" dirty="0" smtClean="0">
                <a:solidFill>
                  <a:schemeClr val="tx1"/>
                </a:solidFill>
                <a:effectLst/>
                <a:latin typeface="+mn-lt"/>
                <a:ea typeface="+mn-ea"/>
                <a:cs typeface="+mn-cs"/>
              </a:rPr>
              <a:t>- Calculer avec les grands nombres entiers et de nombres décimaux : addition, soustraction, multiplication, division, fractions simples, calcul mental, calcul posé,…</a:t>
            </a:r>
          </a:p>
          <a:p>
            <a:r>
              <a:rPr lang="fr-FR" sz="1200" kern="1200" dirty="0" smtClean="0">
                <a:solidFill>
                  <a:schemeClr val="tx1"/>
                </a:solidFill>
                <a:effectLst/>
                <a:latin typeface="+mn-lt"/>
                <a:ea typeface="+mn-ea"/>
                <a:cs typeface="+mn-cs"/>
              </a:rPr>
              <a:t>- Résoudre des problèmes en utilisant des fractions simples, des nombres décimaux et le calcul : problèmes mettant en jeu les quatre opérations, prélèvement de données à partir de tableaux, situations de proportionnalité, …</a:t>
            </a:r>
          </a:p>
          <a:p>
            <a:r>
              <a:rPr lang="fr-FR" sz="1200" b="1"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Espace et géométrie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Reconnaitre, nommer, décrire quelques solides et figures géométriques : reconnaissance et description de figures simples  ou complexes (triangles, quadrilatères particuliers), de solides, représentation de solides (patrons), programme de construction.</a:t>
            </a:r>
          </a:p>
          <a:p>
            <a:r>
              <a:rPr lang="fr-FR" sz="1200" kern="1200" dirty="0" smtClean="0">
                <a:solidFill>
                  <a:schemeClr val="tx1"/>
                </a:solidFill>
                <a:effectLst/>
                <a:latin typeface="+mn-lt"/>
                <a:ea typeface="+mn-ea"/>
                <a:cs typeface="+mn-cs"/>
              </a:rPr>
              <a:t>	- Reconnaitre et utiliser quelques relations géométriques : perpendicularité, parallélisme, symétrie.</a:t>
            </a: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Grandeurs et mesures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Comparer, estimer, mesurer des grandeurs géométriques, utiliser le lexique, les unités de ces grandeurs: choix d’unités de mesure.</a:t>
            </a:r>
          </a:p>
          <a:p>
            <a:pPr marL="171450" indent="-171450">
              <a:buFontTx/>
              <a:buChar char="-"/>
            </a:pPr>
            <a:r>
              <a:rPr lang="fr-FR" sz="1200" kern="1200" dirty="0" smtClean="0">
                <a:solidFill>
                  <a:schemeClr val="tx1"/>
                </a:solidFill>
                <a:effectLst/>
                <a:latin typeface="+mn-lt"/>
                <a:ea typeface="+mn-ea"/>
                <a:cs typeface="+mn-cs"/>
              </a:rPr>
              <a:t>Résoudre des problèmes impliquant des grandeurs : unités de mesure (temps, monnaie), calcul de longueur, de périmètres, d’aires.</a:t>
            </a:r>
          </a:p>
          <a:p>
            <a:pPr marL="171450" indent="-171450">
              <a:buFontTx/>
              <a:buChar char="-"/>
            </a:pP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L’item appelé « calculatrice cassée </a:t>
            </a:r>
            <a:r>
              <a:rPr lang="fr-FR" sz="1200" kern="1200" dirty="0" smtClean="0">
                <a:solidFill>
                  <a:schemeClr val="tx1"/>
                </a:solidFill>
                <a:effectLst/>
                <a:latin typeface="+mn-lt"/>
                <a:ea typeface="+mn-ea"/>
                <a:cs typeface="+mn-cs"/>
              </a:rPr>
              <a:t>» est un item dit « interactif » qui nécessite des ressources assez importantes en CPU et en bande passante. C’est d’ailleurs pour une de ces raisons que l’outil diagnostic avait été modifié et durcit en terme d’exigences.</a:t>
            </a:r>
          </a:p>
          <a:p>
            <a:r>
              <a:rPr lang="fr-FR" sz="1200" kern="1200" dirty="0" smtClean="0">
                <a:solidFill>
                  <a:schemeClr val="tx1"/>
                </a:solidFill>
                <a:effectLst/>
                <a:latin typeface="+mn-lt"/>
                <a:ea typeface="+mn-ea"/>
                <a:cs typeface="+mn-cs"/>
              </a:rPr>
              <a:t>Pour certains établissements dont le diagnostic était réservé, il est possible que pour cet item, l’affichage soit difficile. Cet item est présent dans les deux niveaux (haut et bas), il est placé pour chaque parcours à la fin du bloc d’exercices sur les nombres et calculs – résoudre des problèmes.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Concrètement, lorsque le cas de blocage (ou impossibilité d’affichage de cet item)  se présente, il faut dire aux élèves de cliquer sur « suivant » - attention sous Mozilla il est possible que ce bouton devienne inactif -  ce n’est pas le cas sous Chrome.</a:t>
            </a:r>
          </a:p>
          <a:p>
            <a:r>
              <a:rPr lang="fr-FR" sz="1200" kern="1200" dirty="0" smtClean="0">
                <a:solidFill>
                  <a:schemeClr val="tx1"/>
                </a:solidFill>
                <a:effectLst/>
                <a:latin typeface="+mn-lt"/>
                <a:ea typeface="+mn-ea"/>
                <a:cs typeface="+mn-cs"/>
              </a:rPr>
              <a:t>Pour information, cet item n’entre pas en compte dans le calcul des scores qui sont restitués de manière individuelle le lendemain des passations. Cela n’altèrera donc pas la qualité des résultats. Nous tiendrons compte des contraintes matérielles lors de la restitution consolidée de mars, cet item faisant l’objet d’un traitement à part. Il était placé dans l’évaluation à titre expérimental.</a:t>
            </a:r>
          </a:p>
          <a:p>
            <a:pPr marL="0" indent="0">
              <a:buFontTx/>
              <a:buNone/>
            </a:pPr>
            <a:endParaRPr lang="fr-FR" sz="1200" kern="1200" dirty="0" smtClean="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1987" name="Espace réservé du numéro de diapositive 3"/>
          <p:cNvSpPr txBox="1">
            <a:spLocks noGrp="1"/>
          </p:cNvSpPr>
          <p:nvPr/>
        </p:nvSpPr>
        <p:spPr bwMode="auto">
          <a:xfrm>
            <a:off x="3849690" y="9429752"/>
            <a:ext cx="2946400" cy="495300"/>
          </a:xfrm>
          <a:prstGeom prst="rect">
            <a:avLst/>
          </a:prstGeom>
          <a:noFill/>
          <a:ln w="9525">
            <a:noFill/>
            <a:miter lim="800000"/>
            <a:headEnd/>
            <a:tailEnd/>
          </a:ln>
        </p:spPr>
        <p:txBody>
          <a:bodyPr lIns="95562" tIns="47781" rIns="95562" bIns="47781" anchor="b"/>
          <a:lstStyle/>
          <a:p>
            <a:pPr algn="r" defTabSz="955675"/>
            <a:fld id="{D820868E-0A11-4398-88D4-9E3513C2E256}" type="slidenum">
              <a:rPr lang="fr-FR" sz="1300">
                <a:latin typeface="Calibri" pitchFamily="34" charset="0"/>
                <a:ea typeface="MS PGothic" pitchFamily="34" charset="-128"/>
              </a:rPr>
              <a:pPr algn="r" defTabSz="955675"/>
              <a:t>12</a:t>
            </a:fld>
            <a:endParaRPr lang="fr-FR" sz="1300">
              <a:latin typeface="Calibri" pitchFamily="34" charset="0"/>
              <a:ea typeface="MS PGothic" pitchFamily="34" charset="-128"/>
            </a:endParaRPr>
          </a:p>
        </p:txBody>
      </p:sp>
    </p:spTree>
    <p:extLst>
      <p:ext uri="{BB962C8B-B14F-4D97-AF65-F5344CB8AC3E}">
        <p14:creationId xmlns:p14="http://schemas.microsoft.com/office/powerpoint/2010/main" val="17892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bwMode="auto">
          <a:xfrm>
            <a:off x="919163" y="744538"/>
            <a:ext cx="4962525" cy="3722687"/>
          </a:xfrm>
          <a:noFill/>
          <a:ln>
            <a:solidFill>
              <a:srgbClr val="000000"/>
            </a:solidFill>
            <a:miter lim="800000"/>
            <a:headEnd/>
            <a:tailEnd/>
          </a:ln>
        </p:spPr>
      </p:sp>
      <p:sp>
        <p:nvSpPr>
          <p:cNvPr id="46082" name="Espace réservé des commentaires 2"/>
          <p:cNvSpPr>
            <a:spLocks noGrp="1"/>
          </p:cNvSpPr>
          <p:nvPr>
            <p:ph type="body" idx="1"/>
          </p:nvPr>
        </p:nvSpPr>
        <p:spPr bwMode="auto">
          <a:noFill/>
        </p:spPr>
        <p:txBody>
          <a:bodyPr wrap="square" lIns="95562" tIns="47781" rIns="95562" bIns="47781" numCol="1" anchor="t" anchorCtr="0" compatLnSpc="1">
            <a:prstTxWarp prst="textNoShape">
              <a:avLst/>
            </a:prstTxWarp>
          </a:bodyPr>
          <a:lstStyle/>
          <a:p>
            <a:pPr eaLnBrk="1" hangingPunct="1">
              <a:spcBef>
                <a:spcPct val="0"/>
              </a:spcBef>
            </a:pPr>
            <a:endParaRPr lang="fr-FR" smtClean="0"/>
          </a:p>
        </p:txBody>
      </p:sp>
      <p:sp>
        <p:nvSpPr>
          <p:cNvPr id="46083" name="Espace réservé du numéro de diapositive 3"/>
          <p:cNvSpPr txBox="1">
            <a:spLocks noGrp="1"/>
          </p:cNvSpPr>
          <p:nvPr/>
        </p:nvSpPr>
        <p:spPr bwMode="auto">
          <a:xfrm>
            <a:off x="3849689" y="9429751"/>
            <a:ext cx="2946400" cy="495300"/>
          </a:xfrm>
          <a:prstGeom prst="rect">
            <a:avLst/>
          </a:prstGeom>
          <a:noFill/>
          <a:ln w="9525">
            <a:noFill/>
            <a:miter lim="800000"/>
            <a:headEnd/>
            <a:tailEnd/>
          </a:ln>
        </p:spPr>
        <p:txBody>
          <a:bodyPr lIns="95562" tIns="47781" rIns="95562" bIns="47781" anchor="b"/>
          <a:lstStyle/>
          <a:p>
            <a:pPr algn="r" defTabSz="955675"/>
            <a:fld id="{2B4EC43F-301E-4F13-826B-7615BBC1D48D}" type="slidenum">
              <a:rPr lang="fr-FR" sz="1300">
                <a:latin typeface="Calibri" pitchFamily="34" charset="0"/>
                <a:ea typeface="MS PGothic" pitchFamily="34" charset="-128"/>
              </a:rPr>
              <a:pPr algn="r" defTabSz="955675"/>
              <a:t>14</a:t>
            </a:fld>
            <a:endParaRPr lang="fr-FR" sz="1300">
              <a:latin typeface="Calibri" pitchFamily="34" charset="0"/>
              <a:ea typeface="MS PGothic" pitchFamily="34" charset="-128"/>
            </a:endParaRPr>
          </a:p>
        </p:txBody>
      </p:sp>
    </p:spTree>
    <p:extLst>
      <p:ext uri="{BB962C8B-B14F-4D97-AF65-F5344CB8AC3E}">
        <p14:creationId xmlns:p14="http://schemas.microsoft.com/office/powerpoint/2010/main" val="146162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bwMode="auto">
          <a:xfrm>
            <a:off x="919163" y="744538"/>
            <a:ext cx="4962525" cy="3722687"/>
          </a:xfrm>
          <a:noFill/>
          <a:ln>
            <a:solidFill>
              <a:srgbClr val="000000"/>
            </a:solidFill>
            <a:miter lim="800000"/>
            <a:headEnd/>
            <a:tailEnd/>
          </a:ln>
        </p:spPr>
      </p:sp>
      <p:sp>
        <p:nvSpPr>
          <p:cNvPr id="46082" name="Espace réservé des commentaires 2"/>
          <p:cNvSpPr>
            <a:spLocks noGrp="1"/>
          </p:cNvSpPr>
          <p:nvPr>
            <p:ph type="body" idx="1"/>
          </p:nvPr>
        </p:nvSpPr>
        <p:spPr bwMode="auto">
          <a:noFill/>
        </p:spPr>
        <p:txBody>
          <a:bodyPr wrap="square" lIns="95562" tIns="47781" rIns="95562" bIns="47781" numCol="1" anchor="t" anchorCtr="0" compatLnSpc="1">
            <a:prstTxWarp prst="textNoShape">
              <a:avLst/>
            </a:prstTxWarp>
          </a:bodyPr>
          <a:lstStyle/>
          <a:p>
            <a:pPr eaLnBrk="1" hangingPunct="1">
              <a:spcBef>
                <a:spcPct val="0"/>
              </a:spcBef>
            </a:pPr>
            <a:endParaRPr lang="fr-FR" smtClean="0"/>
          </a:p>
        </p:txBody>
      </p:sp>
      <p:sp>
        <p:nvSpPr>
          <p:cNvPr id="46083" name="Espace réservé du numéro de diapositive 3"/>
          <p:cNvSpPr txBox="1">
            <a:spLocks noGrp="1"/>
          </p:cNvSpPr>
          <p:nvPr/>
        </p:nvSpPr>
        <p:spPr bwMode="auto">
          <a:xfrm>
            <a:off x="3849689" y="9429751"/>
            <a:ext cx="2946400" cy="495300"/>
          </a:xfrm>
          <a:prstGeom prst="rect">
            <a:avLst/>
          </a:prstGeom>
          <a:noFill/>
          <a:ln w="9525">
            <a:noFill/>
            <a:miter lim="800000"/>
            <a:headEnd/>
            <a:tailEnd/>
          </a:ln>
        </p:spPr>
        <p:txBody>
          <a:bodyPr lIns="95562" tIns="47781" rIns="95562" bIns="47781" anchor="b"/>
          <a:lstStyle/>
          <a:p>
            <a:pPr algn="r" defTabSz="955675"/>
            <a:fld id="{2B4EC43F-301E-4F13-826B-7615BBC1D48D}" type="slidenum">
              <a:rPr lang="fr-FR" sz="1300">
                <a:latin typeface="Calibri" pitchFamily="34" charset="0"/>
                <a:ea typeface="MS PGothic" pitchFamily="34" charset="-128"/>
              </a:rPr>
              <a:pPr algn="r" defTabSz="955675"/>
              <a:t>15</a:t>
            </a:fld>
            <a:endParaRPr lang="fr-FR" sz="1300">
              <a:latin typeface="Calibri" pitchFamily="34" charset="0"/>
              <a:ea typeface="MS PGothic" pitchFamily="34" charset="-128"/>
            </a:endParaRPr>
          </a:p>
        </p:txBody>
      </p:sp>
    </p:spTree>
    <p:extLst>
      <p:ext uri="{BB962C8B-B14F-4D97-AF65-F5344CB8AC3E}">
        <p14:creationId xmlns:p14="http://schemas.microsoft.com/office/powerpoint/2010/main" val="385785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17</a:t>
            </a:fld>
            <a:endParaRPr lang="fr-FR" dirty="0"/>
          </a:p>
        </p:txBody>
      </p:sp>
    </p:spTree>
    <p:extLst>
      <p:ext uri="{BB962C8B-B14F-4D97-AF65-F5344CB8AC3E}">
        <p14:creationId xmlns:p14="http://schemas.microsoft.com/office/powerpoint/2010/main" val="326143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9B008A"/>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9B008A"/>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91"/>
            <a:ext cx="9144000" cy="6851309"/>
          </a:xfrm>
          <a:prstGeom prst="rect">
            <a:avLst/>
          </a:prstGeom>
        </p:spPr>
      </p:pic>
      <p:sp>
        <p:nvSpPr>
          <p:cNvPr id="6" name="Espace réservé du numéro de diapositive 5"/>
          <p:cNvSpPr>
            <a:spLocks noGrp="1"/>
          </p:cNvSpPr>
          <p:nvPr>
            <p:ph type="sldNum" sz="quarter" idx="12"/>
          </p:nvPr>
        </p:nvSpPr>
        <p:spPr/>
        <p:txBody>
          <a:bodyPr/>
          <a:lstStyle/>
          <a:p>
            <a:fld id="{1FC8907D-B208-DC44-82F5-2940ECA1C9FA}" type="slidenum">
              <a:rPr lang="fr-FR" smtClean="0">
                <a:latin typeface="Calibri"/>
              </a:rPr>
              <a:pPr/>
              <a:t>‹N°›</a:t>
            </a:fld>
            <a:endParaRPr lang="fr-FR" dirty="0">
              <a:latin typeface="Calibri"/>
            </a:endParaRPr>
          </a:p>
        </p:txBody>
      </p:sp>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gr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latin typeface="Calibri"/>
              </a:rPr>
              <a:pPr/>
              <a:t>‹N°›</a:t>
            </a:fld>
            <a:endParaRPr lang="fr-FR" dirty="0">
              <a:latin typeface="Calibri"/>
            </a:endParaRPr>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tx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grpSp>
    </p:spTree>
    <p:extLst>
      <p:ext uri="{BB962C8B-B14F-4D97-AF65-F5344CB8AC3E}">
        <p14:creationId xmlns:p14="http://schemas.microsoft.com/office/powerpoint/2010/main" val="20712650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471" y="1867896"/>
            <a:ext cx="3735880" cy="1550944"/>
          </a:xfrm>
          <a:prstGeom prst="rect">
            <a:avLst/>
          </a:prstGeom>
        </p:spPr>
      </p:pic>
      <p:pic>
        <p:nvPicPr>
          <p:cNvPr id="12" name="Imag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73764" y="5580855"/>
            <a:ext cx="796472" cy="994902"/>
          </a:xfrm>
          <a:prstGeom prst="rect">
            <a:avLst/>
          </a:prstGeom>
        </p:spPr>
      </p:pic>
      <p:sp>
        <p:nvSpPr>
          <p:cNvPr id="2" name="Titre 1"/>
          <p:cNvSpPr>
            <a:spLocks noGrp="1"/>
          </p:cNvSpPr>
          <p:nvPr>
            <p:ph type="title" hasCustomPrompt="1"/>
          </p:nvPr>
        </p:nvSpPr>
        <p:spPr>
          <a:xfrm>
            <a:off x="1097486" y="3901509"/>
            <a:ext cx="5897726" cy="2108160"/>
          </a:xfrm>
        </p:spPr>
        <p:txBody>
          <a:bodyPr anchor="t" anchorCtr="0">
            <a:normAutofit/>
          </a:bodyPr>
          <a:lstStyle>
            <a:lvl1pPr>
              <a:defRPr sz="1200" b="0" i="0" baseline="0">
                <a:latin typeface="Arial" charset="0"/>
                <a:ea typeface="Arial" charset="0"/>
                <a:cs typeface="Arial" charset="0"/>
              </a:defRPr>
            </a:lvl1pPr>
          </a:lstStyle>
          <a:p>
            <a:r>
              <a:rPr lang="fr-FR" dirty="0" smtClean="0"/>
              <a:t>Contacts :</a:t>
            </a:r>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9B008A"/>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9B008A"/>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9B008A"/>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9171729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9B008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a:xfrm>
            <a:off x="8197502" y="6302069"/>
            <a:ext cx="641698" cy="365125"/>
          </a:xfrm>
          <a:prstGeom prst="rect">
            <a:avLst/>
          </a:prstGeom>
        </p:spPr>
        <p:txBody>
          <a:bodyPr/>
          <a:lstStyle/>
          <a:p>
            <a:fld id="{1FC8907D-B208-DC44-82F5-2940ECA1C9FA}" type="slidenum">
              <a:rPr lang="fr-FR" smtClean="0"/>
              <a:t>‹N°›</a:t>
            </a:fld>
            <a:endParaRPr lang="fr-FR" dirty="0"/>
          </a:p>
        </p:txBody>
      </p:sp>
    </p:spTree>
    <p:extLst>
      <p:ext uri="{BB962C8B-B14F-4D97-AF65-F5344CB8AC3E}">
        <p14:creationId xmlns:p14="http://schemas.microsoft.com/office/powerpoint/2010/main" val="1300103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97837030"/>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640EFB1-88C2-4D7C-A307-453DD71EB21A}" type="datetimeFigureOut">
              <a:rPr lang="fr-FR" smtClean="0"/>
              <a:t>02/09/2018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27366FC7-5390-4036-82A4-C357A0C2435A}" type="slidenum">
              <a:rPr lang="fr-FR" smtClean="0"/>
              <a:t>‹N°›</a:t>
            </a:fld>
            <a:endParaRPr lang="fr-FR"/>
          </a:p>
        </p:txBody>
      </p:sp>
    </p:spTree>
    <p:extLst>
      <p:ext uri="{BB962C8B-B14F-4D97-AF65-F5344CB8AC3E}">
        <p14:creationId xmlns:p14="http://schemas.microsoft.com/office/powerpoint/2010/main" val="310466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hasCustomPrompt="1"/>
          </p:nvPr>
        </p:nvSpPr>
        <p:spPr>
          <a:xfrm>
            <a:off x="1090609" y="3472208"/>
            <a:ext cx="7596190" cy="1752600"/>
          </a:xfrm>
        </p:spPr>
        <p:txBody>
          <a:bodyPr/>
          <a:lstStyle>
            <a:lvl1pPr marL="0" indent="0" algn="l">
              <a:buNone/>
              <a:defRPr>
                <a:solidFill>
                  <a:srgbClr val="9B008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SG – DEPP</a:t>
            </a:r>
          </a:p>
          <a:p>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4" name="Connecteur droit 13"/>
          <p:cNvCxnSpPr/>
          <p:nvPr userDrawn="1"/>
        </p:nvCxnSpPr>
        <p:spPr>
          <a:xfrm>
            <a:off x="698885" y="1295400"/>
            <a:ext cx="7173849" cy="0"/>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flipV="1">
            <a:off x="7872734" y="872640"/>
            <a:ext cx="642246" cy="419889"/>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H="1" flipV="1">
            <a:off x="699180" y="0"/>
            <a:ext cx="1" cy="1286937"/>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sp>
        <p:nvSpPr>
          <p:cNvPr id="11" name="Espace réservé du pied de page 4"/>
          <p:cNvSpPr txBox="1">
            <a:spLocks/>
          </p:cNvSpPr>
          <p:nvPr userDrawn="1"/>
        </p:nvSpPr>
        <p:spPr>
          <a:xfrm>
            <a:off x="322628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endParaRPr lang="fr-FR" dirty="0"/>
          </a:p>
        </p:txBody>
      </p:sp>
      <p:pic>
        <p:nvPicPr>
          <p:cNvPr id="4" name="Image 3" descr="2017_MEN_SUP_doublelogo_horiz.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8400" y="6181949"/>
            <a:ext cx="2569152" cy="456022"/>
          </a:xfrm>
          <a:prstGeom prst="rect">
            <a:avLst/>
          </a:prstGeom>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 id="2147483681" r:id="rId5"/>
    <p:sldLayoutId id="2147483682" r:id="rId6"/>
    <p:sldLayoutId id="2147483683" r:id="rId7"/>
  </p:sldLayoutIdLst>
  <p:timing>
    <p:tnLst>
      <p:par>
        <p:cTn id="1" dur="indefinite" restart="never" nodeType="tmRoot"/>
      </p:par>
    </p:tnLst>
  </p:timing>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9B008A"/>
          </a:solidFill>
          <a:latin typeface="+mn-lt"/>
          <a:ea typeface="+mn-ea"/>
          <a:cs typeface="+mn-cs"/>
        </a:defRPr>
      </a:lvl1pPr>
      <a:lvl2pPr marL="627063" indent="-169863" algn="l" defTabSz="457200" rtl="0" eaLnBrk="1" latinLnBrk="0" hangingPunct="1">
        <a:spcBef>
          <a:spcPct val="20000"/>
        </a:spcBef>
        <a:buClr>
          <a:srgbClr val="9B008A"/>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9B008A"/>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9" name="Connecteur droit 8"/>
          <p:cNvCxnSpPr/>
          <p:nvPr userDrawn="1"/>
        </p:nvCxnSpPr>
        <p:spPr>
          <a:xfrm>
            <a:off x="698885" y="5516417"/>
            <a:ext cx="6290733" cy="0"/>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userDrawn="1"/>
        </p:nvCxnSpPr>
        <p:spPr>
          <a:xfrm flipV="1">
            <a:off x="6995213" y="4489080"/>
            <a:ext cx="1519767" cy="1024465"/>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flipH="1" flipV="1">
            <a:off x="698885" y="0"/>
            <a:ext cx="295" cy="5507953"/>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sp>
        <p:nvSpPr>
          <p:cNvPr id="11"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sp>
        <p:nvSpPr>
          <p:cNvPr id="16" name="Espace réservé du pied de page 4"/>
          <p:cNvSpPr txBox="1">
            <a:spLocks/>
          </p:cNvSpPr>
          <p:nvPr userDrawn="1"/>
        </p:nvSpPr>
        <p:spPr>
          <a:xfrm>
            <a:off x="322628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9B008A"/>
                </a:solidFill>
              </a:rPr>
              <a:t>SG  -  DEPP B</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Evaluations</a:t>
            </a:r>
            <a:r>
              <a:rPr lang="fr-FR" baseline="0" dirty="0" smtClean="0">
                <a:solidFill>
                  <a:schemeClr val="tx1">
                    <a:lumMod val="75000"/>
                    <a:lumOff val="25000"/>
                  </a:schemeClr>
                </a:solidFill>
              </a:rPr>
              <a:t> en sixième</a:t>
            </a:r>
            <a:endParaRPr lang="fr-FR" dirty="0" smtClean="0">
              <a:solidFill>
                <a:schemeClr val="tx1">
                  <a:lumMod val="75000"/>
                  <a:lumOff val="25000"/>
                </a:schemeClr>
              </a:solidFill>
            </a:endParaRPr>
          </a:p>
          <a:p>
            <a:endParaRPr lang="fr-FR" dirty="0"/>
          </a:p>
        </p:txBody>
      </p:sp>
      <p:pic>
        <p:nvPicPr>
          <p:cNvPr id="17" name="Image 16" descr="2017_MEN_SUP_doublelogo_horiz.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8400" y="6181949"/>
            <a:ext cx="2569152" cy="456022"/>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9B008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cxnSp>
        <p:nvCxnSpPr>
          <p:cNvPr id="10" name="Connecteur droit 9"/>
          <p:cNvCxnSpPr/>
          <p:nvPr userDrawn="1"/>
        </p:nvCxnSpPr>
        <p:spPr>
          <a:xfrm>
            <a:off x="698885" y="3893512"/>
            <a:ext cx="6290733" cy="0"/>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userDrawn="1"/>
        </p:nvCxnSpPr>
        <p:spPr>
          <a:xfrm flipV="1">
            <a:off x="6995213" y="2866175"/>
            <a:ext cx="1519767" cy="1024465"/>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userDrawn="1"/>
        </p:nvCxnSpPr>
        <p:spPr>
          <a:xfrm flipH="1" flipV="1">
            <a:off x="699180" y="0"/>
            <a:ext cx="1" cy="3885049"/>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sp>
        <p:nvSpPr>
          <p:cNvPr id="16" name="Espace réservé du pied de page 4"/>
          <p:cNvSpPr txBox="1">
            <a:spLocks/>
          </p:cNvSpPr>
          <p:nvPr userDrawn="1"/>
        </p:nvSpPr>
        <p:spPr>
          <a:xfrm>
            <a:off x="322628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9B008A"/>
                </a:solidFill>
              </a:rPr>
              <a:t>SG  -  DEPP B</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Evaluations</a:t>
            </a:r>
            <a:r>
              <a:rPr lang="fr-FR" baseline="0" dirty="0" smtClean="0">
                <a:solidFill>
                  <a:schemeClr val="tx1">
                    <a:lumMod val="75000"/>
                    <a:lumOff val="25000"/>
                  </a:schemeClr>
                </a:solidFill>
              </a:rPr>
              <a:t> en sixième</a:t>
            </a:r>
            <a:endParaRPr lang="fr-FR" dirty="0" smtClean="0">
              <a:solidFill>
                <a:schemeClr val="tx1">
                  <a:lumMod val="75000"/>
                  <a:lumOff val="25000"/>
                </a:schemeClr>
              </a:solidFill>
            </a:endParaRPr>
          </a:p>
          <a:p>
            <a:endParaRPr lang="fr-FR" dirty="0"/>
          </a:p>
        </p:txBody>
      </p:sp>
      <p:pic>
        <p:nvPicPr>
          <p:cNvPr id="17" name="Image 16" descr="2017_MEN_SUP_doublelogo_horiz.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400" y="6181949"/>
            <a:ext cx="2569152" cy="456022"/>
          </a:xfrm>
          <a:prstGeom prst="rect">
            <a:avLst/>
          </a:prstGeom>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4400" kern="1200">
          <a:solidFill>
            <a:srgbClr val="9B008A"/>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a:t>
            </a:r>
            <a:br>
              <a:rPr lang="fr-FR" dirty="0" smtClean="0"/>
            </a:br>
            <a:r>
              <a:rPr lang="fr-FR" dirty="0" smtClean="0"/>
              <a:t>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latin typeface="Calibri"/>
              </a:rPr>
              <a:pPr/>
              <a:t>‹N°›</a:t>
            </a:fld>
            <a:endParaRPr lang="fr-FR" dirty="0">
              <a:latin typeface="Calibri"/>
            </a:endParaRPr>
          </a:p>
        </p:txBody>
      </p: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latin typeface="Calibri"/>
            </a:endParaRPr>
          </a:p>
          <a:p>
            <a:pPr>
              <a:lnSpc>
                <a:spcPts val="1320"/>
              </a:lnSpc>
            </a:pPr>
            <a:r>
              <a:rPr lang="fr-FR" dirty="0" smtClean="0">
                <a:solidFill>
                  <a:srgbClr val="00919D"/>
                </a:solidFill>
                <a:latin typeface="Calibri"/>
              </a:rPr>
              <a:t/>
            </a:r>
            <a:br>
              <a:rPr lang="fr-FR" dirty="0" smtClean="0">
                <a:solidFill>
                  <a:srgbClr val="00919D"/>
                </a:solidFill>
                <a:latin typeface="Calibri"/>
              </a:rPr>
            </a:br>
            <a:r>
              <a:rPr lang="fr-FR" dirty="0" smtClean="0">
                <a:solidFill>
                  <a:prstClr val="black">
                    <a:lumMod val="75000"/>
                    <a:lumOff val="25000"/>
                  </a:prstClr>
                </a:solidFill>
                <a:latin typeface="Calibri"/>
              </a:rPr>
              <a:t>titre de la présentation</a:t>
            </a:r>
          </a:p>
          <a:p>
            <a:endParaRPr lang="fr-FR" dirty="0">
              <a:solidFill>
                <a:prstClr val="black">
                  <a:tint val="75000"/>
                </a:prstClr>
              </a:solidFill>
              <a:latin typeface="Calibri"/>
            </a:endParaRP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latin typeface="Calibri"/>
            </a:endParaRPr>
          </a:p>
          <a:p>
            <a:pPr>
              <a:lnSpc>
                <a:spcPts val="1320"/>
              </a:lnSpc>
            </a:pPr>
            <a:r>
              <a:rPr lang="fr-FR" dirty="0" smtClean="0">
                <a:solidFill>
                  <a:prstClr val="black">
                    <a:lumMod val="75000"/>
                    <a:lumOff val="25000"/>
                  </a:prstClr>
                </a:solidFill>
                <a:latin typeface="Calibri"/>
              </a:rPr>
              <a:t>JJ/MM/AAAA</a:t>
            </a:r>
          </a:p>
          <a:p>
            <a:endParaRPr lang="fr-FR" dirty="0">
              <a:solidFill>
                <a:prstClr val="black">
                  <a:tint val="75000"/>
                </a:prstClr>
              </a:solidFill>
              <a:latin typeface="Calibri"/>
            </a:endParaRPr>
          </a:p>
        </p:txBody>
      </p:sp>
      <p:pic>
        <p:nvPicPr>
          <p:cNvPr id="8" name="Imag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005E8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ducation.gouv.fr/cid119462/l-evaluation-des-acquis-des-eleves-en-6e.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val.depp.taocloud.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090594" y="4409629"/>
            <a:ext cx="5826983" cy="1387175"/>
          </a:xfrm>
        </p:spPr>
        <p:txBody>
          <a:bodyPr>
            <a:normAutofit/>
          </a:bodyPr>
          <a:lstStyle/>
          <a:p>
            <a:r>
              <a:rPr lang="fr-FR" dirty="0" smtClean="0"/>
              <a:t>Eléments de présentation</a:t>
            </a:r>
            <a:endParaRPr lang="fr-FR" dirty="0"/>
          </a:p>
        </p:txBody>
      </p:sp>
      <p:sp>
        <p:nvSpPr>
          <p:cNvPr id="7" name="Titre 6"/>
          <p:cNvSpPr>
            <a:spLocks noGrp="1"/>
          </p:cNvSpPr>
          <p:nvPr>
            <p:ph type="ctrTitle"/>
          </p:nvPr>
        </p:nvSpPr>
        <p:spPr>
          <a:xfrm>
            <a:off x="3090594" y="2596698"/>
            <a:ext cx="5826983" cy="1442078"/>
          </a:xfrm>
        </p:spPr>
        <p:txBody>
          <a:bodyPr/>
          <a:lstStyle/>
          <a:p>
            <a:r>
              <a:rPr lang="fr-FR" dirty="0" smtClean="0"/>
              <a:t>Rentrée scolaire 2018</a:t>
            </a:r>
            <a:br>
              <a:rPr lang="fr-FR" dirty="0" smtClean="0"/>
            </a:br>
            <a:r>
              <a:rPr lang="fr-FR" dirty="0" smtClean="0">
                <a:latin typeface="Arial"/>
                <a:cs typeface="Arial"/>
              </a:rPr>
              <a:t>Evaluations Nationales </a:t>
            </a:r>
            <a:br>
              <a:rPr lang="fr-FR" dirty="0" smtClean="0">
                <a:latin typeface="Arial"/>
                <a:cs typeface="Arial"/>
              </a:rPr>
            </a:br>
            <a:r>
              <a:rPr lang="fr-FR" dirty="0" smtClean="0">
                <a:latin typeface="Arial"/>
                <a:cs typeface="Arial"/>
              </a:rPr>
              <a:t>en Sixième</a:t>
            </a:r>
            <a:endParaRPr lang="fr-FR" dirty="0">
              <a:latin typeface="Arial"/>
              <a:cs typeface="Arial"/>
            </a:endParaRPr>
          </a:p>
        </p:txBody>
      </p:sp>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endParaRPr lang="fr-FR" sz="1200">
              <a:solidFill>
                <a:schemeClr val="tx1">
                  <a:tint val="75000"/>
                </a:schemeClr>
              </a:solidFill>
              <a:latin typeface="+mn-lt"/>
            </a:endParaRPr>
          </a:p>
        </p:txBody>
      </p:sp>
      <p:sp>
        <p:nvSpPr>
          <p:cNvPr id="12" name="Rectangle 11"/>
          <p:cNvSpPr/>
          <p:nvPr/>
        </p:nvSpPr>
        <p:spPr bwMode="auto">
          <a:xfrm>
            <a:off x="185190" y="2902293"/>
            <a:ext cx="2677619" cy="818126"/>
          </a:xfrm>
          <a:prstGeom prst="rect">
            <a:avLst/>
          </a:prstGeom>
          <a:solidFill>
            <a:schemeClr val="accent6">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a:effectLst>
                  <a:outerShdw blurRad="38100" dist="38100" dir="2700000" algn="tl">
                    <a:srgbClr val="C0C0C0"/>
                  </a:outerShdw>
                </a:effectLst>
                <a:latin typeface="Lucida Grande"/>
                <a:ea typeface="MS PGothic" pitchFamily="34" charset="-128"/>
              </a:rPr>
              <a:t>     </a:t>
            </a:r>
            <a:r>
              <a:rPr lang="fr-FR" sz="1600" dirty="0" smtClean="0">
                <a:effectLst>
                  <a:outerShdw blurRad="38100" dist="38100" dir="2700000" algn="tl">
                    <a:srgbClr val="C0C0C0"/>
                  </a:outerShdw>
                </a:effectLst>
                <a:latin typeface="Lucida Grande"/>
                <a:ea typeface="MS PGothic" pitchFamily="34" charset="-128"/>
              </a:rPr>
              <a:t>Bloc d’orientation</a:t>
            </a:r>
            <a:endParaRPr lang="fr-FR" sz="1600" dirty="0">
              <a:effectLst>
                <a:outerShdw blurRad="38100" dist="38100" dir="2700000" algn="tl">
                  <a:srgbClr val="C0C0C0"/>
                </a:outerShdw>
              </a:effectLst>
              <a:latin typeface="Lucida Grande"/>
              <a:ea typeface="MS PGothic" pitchFamily="34" charset="-128"/>
            </a:endParaRPr>
          </a:p>
          <a:p>
            <a:pPr algn="ctr" eaLnBrk="0" fontAlgn="auto" hangingPunct="0">
              <a:spcBef>
                <a:spcPts val="0"/>
              </a:spcBef>
              <a:spcAft>
                <a:spcPts val="0"/>
              </a:spcAft>
              <a:defRPr/>
            </a:pPr>
            <a:endParaRPr lang="fr-FR" sz="1600" dirty="0">
              <a:latin typeface="Lucida Grande"/>
              <a:ea typeface="MS PGothic" pitchFamily="34" charset="-128"/>
            </a:endParaRPr>
          </a:p>
        </p:txBody>
      </p:sp>
      <p:sp>
        <p:nvSpPr>
          <p:cNvPr id="5" name="Rectangle 4"/>
          <p:cNvSpPr/>
          <p:nvPr/>
        </p:nvSpPr>
        <p:spPr bwMode="auto">
          <a:xfrm>
            <a:off x="805399" y="3231640"/>
            <a:ext cx="1565098" cy="353669"/>
          </a:xfrm>
          <a:prstGeom prst="rect">
            <a:avLst/>
          </a:prstGeom>
          <a:solidFill>
            <a:schemeClr val="accent1"/>
          </a:solidFill>
          <a:ln w="9525" cap="flat" cmpd="sng" algn="ctr">
            <a:noFill/>
            <a:prstDash val="solid"/>
            <a:round/>
            <a:headEnd type="none" w="med" len="med"/>
            <a:tailEnd type="none" w="med" len="med"/>
          </a:ln>
          <a:effectLst>
            <a:outerShdw blurRad="152400" dist="254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a:latin typeface="Lucida Grande"/>
                <a:ea typeface="MS PGothic" pitchFamily="34" charset="-128"/>
              </a:rPr>
              <a:t>5</a:t>
            </a:r>
            <a:r>
              <a:rPr lang="fr-FR" sz="1600" dirty="0" smtClean="0">
                <a:latin typeface="Lucida Grande"/>
                <a:ea typeface="MS PGothic" pitchFamily="34" charset="-128"/>
              </a:rPr>
              <a:t> à 10 items</a:t>
            </a:r>
            <a:endParaRPr lang="fr-FR" sz="1600" dirty="0">
              <a:latin typeface="Lucida Grande"/>
              <a:ea typeface="MS PGothic" pitchFamily="34" charset="-128"/>
            </a:endParaRPr>
          </a:p>
        </p:txBody>
      </p:sp>
      <p:sp>
        <p:nvSpPr>
          <p:cNvPr id="38925" name="Rectangle à coins arrondis 60"/>
          <p:cNvSpPr>
            <a:spLocks noChangeArrowheads="1"/>
          </p:cNvSpPr>
          <p:nvPr/>
        </p:nvSpPr>
        <p:spPr bwMode="auto">
          <a:xfrm>
            <a:off x="4387402" y="1667997"/>
            <a:ext cx="3551976" cy="1503827"/>
          </a:xfrm>
          <a:prstGeom prst="roundRect">
            <a:avLst>
              <a:gd name="adj" fmla="val 16667"/>
            </a:avLst>
          </a:prstGeom>
          <a:solidFill>
            <a:srgbClr val="D3E78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3" name="Rectangle 9"/>
          <p:cNvSpPr/>
          <p:nvPr/>
        </p:nvSpPr>
        <p:spPr bwMode="auto">
          <a:xfrm>
            <a:off x="5020294" y="1817136"/>
            <a:ext cx="2443006" cy="525532"/>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defRPr/>
            </a:pPr>
            <a:r>
              <a:rPr lang="fr-FR" sz="1600" dirty="0" smtClean="0">
                <a:effectLst>
                  <a:outerShdw blurRad="38100" dist="38100" dir="2700000" algn="tl">
                    <a:srgbClr val="C0C0C0"/>
                  </a:outerShdw>
                </a:effectLst>
                <a:latin typeface="Lucida Grande"/>
                <a:ea typeface="MS PGothic" charset="-128"/>
              </a:rPr>
              <a:t>Niveau haut</a:t>
            </a:r>
            <a:endParaRPr lang="fr-FR" sz="1600" dirty="0">
              <a:effectLst>
                <a:outerShdw blurRad="38100" dist="38100" dir="2700000" algn="tl">
                  <a:srgbClr val="C0C0C0"/>
                </a:outerShdw>
              </a:effectLst>
              <a:latin typeface="Lucida Grande"/>
              <a:ea typeface="MS PGothic" charset="-128"/>
            </a:endParaRPr>
          </a:p>
          <a:p>
            <a:pPr algn="ctr" eaLnBrk="0" hangingPunct="0">
              <a:defRPr/>
            </a:pPr>
            <a:endParaRPr lang="fr-FR" sz="1600" dirty="0">
              <a:latin typeface="Lucida Grande"/>
              <a:ea typeface="MS PGothic" charset="-128"/>
            </a:endParaRPr>
          </a:p>
        </p:txBody>
      </p:sp>
      <p:sp>
        <p:nvSpPr>
          <p:cNvPr id="6" name="Rectangle 9"/>
          <p:cNvSpPr/>
          <p:nvPr/>
        </p:nvSpPr>
        <p:spPr bwMode="auto">
          <a:xfrm>
            <a:off x="5020294" y="2490385"/>
            <a:ext cx="2443006" cy="525532"/>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smtClean="0">
                <a:effectLst>
                  <a:outerShdw blurRad="38100" dist="38100" dir="2700000" algn="tl">
                    <a:srgbClr val="C0C0C0"/>
                  </a:outerShdw>
                </a:effectLst>
                <a:latin typeface="Lucida Grande"/>
                <a:ea typeface="MS PGothic" pitchFamily="34" charset="-128"/>
              </a:rPr>
              <a:t>3 à 20 items</a:t>
            </a:r>
            <a:endParaRPr lang="fr-FR" sz="1600" dirty="0">
              <a:effectLst>
                <a:outerShdw blurRad="38100" dist="38100" dir="2700000" algn="tl">
                  <a:srgbClr val="C0C0C0"/>
                </a:outerShdw>
              </a:effectLst>
              <a:latin typeface="Lucida Grande"/>
              <a:ea typeface="MS PGothic" pitchFamily="34" charset="-128"/>
            </a:endParaRPr>
          </a:p>
          <a:p>
            <a:pPr algn="ctr" eaLnBrk="0" fontAlgn="auto" hangingPunct="0">
              <a:spcBef>
                <a:spcPts val="0"/>
              </a:spcBef>
              <a:spcAft>
                <a:spcPts val="0"/>
              </a:spcAft>
              <a:defRPr/>
            </a:pPr>
            <a:endParaRPr lang="fr-FR" sz="1600" dirty="0">
              <a:latin typeface="Lucida Grande"/>
              <a:ea typeface="MS PGothic" pitchFamily="34" charset="-128"/>
            </a:endParaRPr>
          </a:p>
        </p:txBody>
      </p:sp>
      <p:sp>
        <p:nvSpPr>
          <p:cNvPr id="38918" name="Text Box 34"/>
          <p:cNvSpPr txBox="1">
            <a:spLocks noChangeArrowheads="1"/>
          </p:cNvSpPr>
          <p:nvPr/>
        </p:nvSpPr>
        <p:spPr bwMode="auto">
          <a:xfrm>
            <a:off x="1377950" y="5297488"/>
            <a:ext cx="7127875" cy="523220"/>
          </a:xfrm>
          <a:prstGeom prst="rect">
            <a:avLst/>
          </a:prstGeom>
          <a:noFill/>
          <a:ln w="15875" algn="ctr">
            <a:noFill/>
            <a:miter lim="800000"/>
            <a:headEnd/>
            <a:tailEnd/>
          </a:ln>
        </p:spPr>
        <p:txBody>
          <a:bodyPr>
            <a:spAutoFit/>
          </a:bodyPr>
          <a:lstStyle/>
          <a:p>
            <a:pPr eaLnBrk="0" hangingPunct="0">
              <a:spcBef>
                <a:spcPct val="50000"/>
              </a:spcBef>
            </a:pPr>
            <a:r>
              <a:rPr lang="fr-FR" sz="1400" dirty="0">
                <a:ea typeface="MS PGothic" pitchFamily="34" charset="-128"/>
                <a:sym typeface="Wingdings" pitchFamily="2" charset="2"/>
              </a:rPr>
              <a:t> </a:t>
            </a:r>
            <a:r>
              <a:rPr lang="fr-FR" altLang="ja-JP" sz="1400" dirty="0" smtClean="0">
                <a:ea typeface="MS PGothic" pitchFamily="34" charset="-128"/>
              </a:rPr>
              <a:t>Après chaque bloc d’orientation en fonction de ses réussites, l’élève est dirigé vers un deuxième bloc d’items adapté à son degré de maîtrise.</a:t>
            </a:r>
            <a:endParaRPr lang="fr-FR" sz="1400" dirty="0">
              <a:ea typeface="MS PGothic" pitchFamily="34" charset="-128"/>
            </a:endParaRPr>
          </a:p>
        </p:txBody>
      </p:sp>
      <p:sp>
        <p:nvSpPr>
          <p:cNvPr id="20" name="Titre 1"/>
          <p:cNvSpPr txBox="1">
            <a:spLocks/>
          </p:cNvSpPr>
          <p:nvPr/>
        </p:nvSpPr>
        <p:spPr>
          <a:xfrm>
            <a:off x="805399" y="161121"/>
            <a:ext cx="7881401" cy="954107"/>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pPr>
              <a:defRPr/>
            </a:pPr>
            <a:r>
              <a:rPr lang="fr-FR" sz="2800" b="1" dirty="0" smtClean="0">
                <a:solidFill>
                  <a:schemeClr val="tx1"/>
                </a:solidFill>
              </a:rPr>
              <a:t>le Protocole d’évaluation : Un dispositif adaptatif</a:t>
            </a:r>
            <a:endParaRPr lang="fr-FR" sz="2800" b="1" dirty="0">
              <a:solidFill>
                <a:schemeClr val="tx1"/>
              </a:solidFill>
            </a:endParaRPr>
          </a:p>
        </p:txBody>
      </p:sp>
      <p:sp>
        <p:nvSpPr>
          <p:cNvPr id="18" name="Rectangle à coins arrondis 60"/>
          <p:cNvSpPr>
            <a:spLocks noChangeArrowheads="1"/>
          </p:cNvSpPr>
          <p:nvPr/>
        </p:nvSpPr>
        <p:spPr bwMode="auto">
          <a:xfrm>
            <a:off x="4465809" y="3311356"/>
            <a:ext cx="3551976" cy="1503827"/>
          </a:xfrm>
          <a:prstGeom prst="roundRect">
            <a:avLst>
              <a:gd name="adj" fmla="val 16667"/>
            </a:avLst>
          </a:prstGeom>
          <a:solidFill>
            <a:srgbClr val="D3E78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19" name="Rectangle 9"/>
          <p:cNvSpPr/>
          <p:nvPr/>
        </p:nvSpPr>
        <p:spPr bwMode="auto">
          <a:xfrm>
            <a:off x="4941887" y="3408474"/>
            <a:ext cx="2443006" cy="525532"/>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defRPr/>
            </a:pPr>
            <a:r>
              <a:rPr lang="fr-FR" sz="1600" dirty="0" smtClean="0">
                <a:effectLst>
                  <a:outerShdw blurRad="38100" dist="38100" dir="2700000" algn="tl">
                    <a:srgbClr val="C0C0C0"/>
                  </a:outerShdw>
                </a:effectLst>
                <a:latin typeface="Lucida Grande"/>
                <a:ea typeface="MS PGothic" charset="-128"/>
              </a:rPr>
              <a:t>Niveau bas</a:t>
            </a:r>
            <a:endParaRPr lang="fr-FR" sz="1600" dirty="0">
              <a:effectLst>
                <a:outerShdw blurRad="38100" dist="38100" dir="2700000" algn="tl">
                  <a:srgbClr val="C0C0C0"/>
                </a:outerShdw>
              </a:effectLst>
              <a:latin typeface="Lucida Grande"/>
              <a:ea typeface="MS PGothic" charset="-128"/>
            </a:endParaRPr>
          </a:p>
          <a:p>
            <a:pPr algn="ctr" eaLnBrk="0" hangingPunct="0">
              <a:defRPr/>
            </a:pPr>
            <a:endParaRPr lang="fr-FR" sz="1600" dirty="0">
              <a:latin typeface="Lucida Grande"/>
              <a:ea typeface="MS PGothic" charset="-128"/>
            </a:endParaRPr>
          </a:p>
        </p:txBody>
      </p:sp>
      <p:sp>
        <p:nvSpPr>
          <p:cNvPr id="21" name="Rectangle 9"/>
          <p:cNvSpPr/>
          <p:nvPr/>
        </p:nvSpPr>
        <p:spPr bwMode="auto">
          <a:xfrm>
            <a:off x="4941887" y="4063269"/>
            <a:ext cx="2443006" cy="525532"/>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smtClean="0">
                <a:effectLst>
                  <a:outerShdw blurRad="38100" dist="38100" dir="2700000" algn="tl">
                    <a:srgbClr val="C0C0C0"/>
                  </a:outerShdw>
                </a:effectLst>
                <a:latin typeface="Lucida Grande"/>
                <a:ea typeface="MS PGothic" pitchFamily="34" charset="-128"/>
              </a:rPr>
              <a:t>3 à 20 items</a:t>
            </a:r>
            <a:endParaRPr lang="fr-FR" sz="1600" dirty="0">
              <a:effectLst>
                <a:outerShdw blurRad="38100" dist="38100" dir="2700000" algn="tl">
                  <a:srgbClr val="C0C0C0"/>
                </a:outerShdw>
              </a:effectLst>
              <a:latin typeface="Lucida Grande"/>
              <a:ea typeface="MS PGothic" pitchFamily="34" charset="-128"/>
            </a:endParaRPr>
          </a:p>
          <a:p>
            <a:pPr algn="ctr" eaLnBrk="0" fontAlgn="auto" hangingPunct="0">
              <a:spcBef>
                <a:spcPts val="0"/>
              </a:spcBef>
              <a:spcAft>
                <a:spcPts val="0"/>
              </a:spcAft>
              <a:defRPr/>
            </a:pPr>
            <a:endParaRPr lang="fr-FR" sz="1600" dirty="0">
              <a:latin typeface="Lucida Grande"/>
              <a:ea typeface="MS PGothic" pitchFamily="34" charset="-128"/>
            </a:endParaRPr>
          </a:p>
        </p:txBody>
      </p:sp>
      <p:cxnSp>
        <p:nvCxnSpPr>
          <p:cNvPr id="9" name="Connecteur en angle 8"/>
          <p:cNvCxnSpPr>
            <a:endCxn id="18" idx="1"/>
          </p:cNvCxnSpPr>
          <p:nvPr/>
        </p:nvCxnSpPr>
        <p:spPr>
          <a:xfrm>
            <a:off x="2862809" y="3311356"/>
            <a:ext cx="1603000" cy="751914"/>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en angle 12"/>
          <p:cNvCxnSpPr>
            <a:stCxn id="12" idx="3"/>
            <a:endCxn id="38925" idx="1"/>
          </p:cNvCxnSpPr>
          <p:nvPr/>
        </p:nvCxnSpPr>
        <p:spPr>
          <a:xfrm flipV="1">
            <a:off x="2862809" y="2419911"/>
            <a:ext cx="1524593" cy="891445"/>
          </a:xfrm>
          <a:prstGeom prst="bentConnector3">
            <a:avLst>
              <a:gd name="adj1" fmla="val 53124"/>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16753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endParaRPr lang="fr-FR" sz="1200">
              <a:solidFill>
                <a:schemeClr val="tx1">
                  <a:tint val="75000"/>
                </a:schemeClr>
              </a:solidFill>
              <a:latin typeface="+mn-lt"/>
            </a:endParaRPr>
          </a:p>
        </p:txBody>
      </p:sp>
      <p:cxnSp>
        <p:nvCxnSpPr>
          <p:cNvPr id="40963" name="Connecteur droit avec flèche 67"/>
          <p:cNvCxnSpPr>
            <a:cxnSpLocks noChangeShapeType="1"/>
          </p:cNvCxnSpPr>
          <p:nvPr/>
        </p:nvCxnSpPr>
        <p:spPr bwMode="auto">
          <a:xfrm>
            <a:off x="4313238" y="2057399"/>
            <a:ext cx="1" cy="485775"/>
          </a:xfrm>
          <a:prstGeom prst="straightConnector1">
            <a:avLst/>
          </a:prstGeom>
          <a:noFill/>
          <a:ln w="28575" algn="ctr">
            <a:solidFill>
              <a:schemeClr val="tx1"/>
            </a:solidFill>
            <a:round/>
            <a:headEnd type="oval" w="med" len="med"/>
            <a:tailEnd type="arrow" w="med" len="med"/>
          </a:ln>
        </p:spPr>
      </p:cxnSp>
      <p:sp>
        <p:nvSpPr>
          <p:cNvPr id="10" name="Rectangle 9"/>
          <p:cNvSpPr/>
          <p:nvPr/>
        </p:nvSpPr>
        <p:spPr bwMode="auto">
          <a:xfrm>
            <a:off x="3049883" y="1489075"/>
            <a:ext cx="2562677" cy="512633"/>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defRPr/>
            </a:pPr>
            <a:r>
              <a:rPr lang="fr-FR" sz="1600" dirty="0" smtClean="0">
                <a:effectLst>
                  <a:outerShdw blurRad="38100" dist="38100" dir="2700000" algn="tl">
                    <a:srgbClr val="C0C0C0"/>
                  </a:outerShdw>
                </a:effectLst>
                <a:latin typeface="Lucida Grande"/>
                <a:ea typeface="MS PGothic" charset="-128"/>
              </a:rPr>
              <a:t>Français</a:t>
            </a:r>
            <a:endParaRPr lang="fr-FR" sz="1600" dirty="0">
              <a:effectLst>
                <a:outerShdw blurRad="38100" dist="38100" dir="2700000" algn="tl">
                  <a:srgbClr val="C0C0C0"/>
                </a:outerShdw>
              </a:effectLst>
              <a:latin typeface="Lucida Grande"/>
              <a:ea typeface="MS PGothic" charset="-128"/>
            </a:endParaRPr>
          </a:p>
          <a:p>
            <a:pPr algn="ctr" eaLnBrk="0" hangingPunct="0">
              <a:defRPr/>
            </a:pPr>
            <a:endParaRPr lang="fr-FR" sz="1600" dirty="0">
              <a:latin typeface="Lucida Grande"/>
              <a:ea typeface="MS PGothic" charset="-128"/>
            </a:endParaRPr>
          </a:p>
        </p:txBody>
      </p:sp>
      <p:grpSp>
        <p:nvGrpSpPr>
          <p:cNvPr id="25" name="Groupe 24"/>
          <p:cNvGrpSpPr/>
          <p:nvPr/>
        </p:nvGrpSpPr>
        <p:grpSpPr>
          <a:xfrm>
            <a:off x="1424111" y="2439283"/>
            <a:ext cx="5814219" cy="2303463"/>
            <a:chOff x="1793043" y="2528884"/>
            <a:chExt cx="6049962" cy="2303463"/>
          </a:xfrm>
        </p:grpSpPr>
        <p:grpSp>
          <p:nvGrpSpPr>
            <p:cNvPr id="24" name="Groupe 23"/>
            <p:cNvGrpSpPr/>
            <p:nvPr/>
          </p:nvGrpSpPr>
          <p:grpSpPr>
            <a:xfrm>
              <a:off x="1793043" y="2528884"/>
              <a:ext cx="6049962" cy="2303463"/>
              <a:chOff x="1793043" y="2528884"/>
              <a:chExt cx="6049962" cy="2303463"/>
            </a:xfrm>
          </p:grpSpPr>
          <p:sp>
            <p:nvSpPr>
              <p:cNvPr id="40962" name="Rectangle à coins arrondis 60"/>
              <p:cNvSpPr>
                <a:spLocks noChangeArrowheads="1"/>
              </p:cNvSpPr>
              <p:nvPr/>
            </p:nvSpPr>
            <p:spPr bwMode="auto">
              <a:xfrm>
                <a:off x="1793043" y="2528884"/>
                <a:ext cx="6049962" cy="2303463"/>
              </a:xfrm>
              <a:prstGeom prst="roundRect">
                <a:avLst>
                  <a:gd name="adj" fmla="val 16667"/>
                </a:avLst>
              </a:prstGeom>
              <a:solidFill>
                <a:srgbClr val="D3E78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2" name="Rectangle 9"/>
              <p:cNvSpPr/>
              <p:nvPr/>
            </p:nvSpPr>
            <p:spPr bwMode="auto">
              <a:xfrm>
                <a:off x="2289470" y="2705880"/>
                <a:ext cx="2562677" cy="587116"/>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b="1" dirty="0"/>
                  <a:t>Lecture et compréhension de </a:t>
                </a:r>
                <a:r>
                  <a:rPr lang="fr-FR" sz="1600" b="1" dirty="0" smtClean="0"/>
                  <a:t>l’écrit – </a:t>
                </a:r>
                <a:r>
                  <a:rPr lang="fr-FR" sz="1400" b="1" dirty="0" smtClean="0"/>
                  <a:t>texte littéraire</a:t>
                </a:r>
                <a:endParaRPr lang="fr-FR" sz="1400" dirty="0">
                  <a:latin typeface="Lucida Grande"/>
                  <a:ea typeface="MS PGothic" pitchFamily="34" charset="-128"/>
                </a:endParaRPr>
              </a:p>
            </p:txBody>
          </p:sp>
        </p:grpSp>
        <p:sp>
          <p:nvSpPr>
            <p:cNvPr id="3" name="Rectangle 9"/>
            <p:cNvSpPr/>
            <p:nvPr/>
          </p:nvSpPr>
          <p:spPr bwMode="auto">
            <a:xfrm>
              <a:off x="5159670" y="2705880"/>
              <a:ext cx="2562677" cy="587116"/>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b="1" dirty="0"/>
                <a:t>Lecture et compréhension de l’écrit – </a:t>
              </a:r>
              <a:r>
                <a:rPr lang="fr-FR" sz="1100" b="1" dirty="0" smtClean="0"/>
                <a:t>documentaire et image</a:t>
              </a:r>
              <a:endParaRPr lang="fr-FR" sz="1100" dirty="0">
                <a:latin typeface="Lucida Grande"/>
                <a:ea typeface="MS PGothic" pitchFamily="34" charset="-128"/>
              </a:endParaRPr>
            </a:p>
            <a:p>
              <a:pPr algn="ctr" eaLnBrk="0" fontAlgn="auto" hangingPunct="0">
                <a:spcBef>
                  <a:spcPts val="0"/>
                </a:spcBef>
                <a:spcAft>
                  <a:spcPts val="0"/>
                </a:spcAft>
                <a:defRPr/>
              </a:pPr>
              <a:endParaRPr lang="fr-FR" sz="1600" dirty="0">
                <a:latin typeface="Lucida Grande"/>
                <a:ea typeface="MS PGothic" pitchFamily="34" charset="-128"/>
              </a:endParaRPr>
            </a:p>
          </p:txBody>
        </p:sp>
        <p:sp>
          <p:nvSpPr>
            <p:cNvPr id="6" name="Rectangle 9"/>
            <p:cNvSpPr/>
            <p:nvPr/>
          </p:nvSpPr>
          <p:spPr bwMode="auto">
            <a:xfrm>
              <a:off x="2270420" y="3425018"/>
              <a:ext cx="2562677" cy="587116"/>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a:effectLst>
                    <a:outerShdw blurRad="38100" dist="38100" dir="2700000" algn="tl">
                      <a:srgbClr val="C0C0C0"/>
                    </a:outerShdw>
                  </a:effectLst>
                  <a:latin typeface="Lucida Grande"/>
                  <a:ea typeface="MS PGothic" pitchFamily="34" charset="-128"/>
                </a:rPr>
                <a:t>Etude de la langue 1</a:t>
              </a:r>
              <a:endParaRPr lang="fr-FR" sz="1600" dirty="0">
                <a:latin typeface="Lucida Grande"/>
                <a:ea typeface="MS PGothic" pitchFamily="34" charset="-128"/>
              </a:endParaRPr>
            </a:p>
          </p:txBody>
        </p:sp>
        <p:sp>
          <p:nvSpPr>
            <p:cNvPr id="7" name="Rectangle 9"/>
            <p:cNvSpPr/>
            <p:nvPr/>
          </p:nvSpPr>
          <p:spPr bwMode="auto">
            <a:xfrm>
              <a:off x="5143928" y="4155549"/>
              <a:ext cx="2562677" cy="587116"/>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a:effectLst>
                    <a:outerShdw blurRad="38100" dist="38100" dir="2700000" algn="tl">
                      <a:srgbClr val="C0C0C0"/>
                    </a:outerShdw>
                  </a:effectLst>
                  <a:latin typeface="Lucida Grande"/>
                  <a:ea typeface="MS PGothic" pitchFamily="34" charset="-128"/>
                </a:rPr>
                <a:t>Etude de la langue 2</a:t>
              </a:r>
              <a:endParaRPr lang="fr-FR" sz="1600" dirty="0">
                <a:latin typeface="Lucida Grande"/>
                <a:ea typeface="MS PGothic" pitchFamily="34" charset="-128"/>
              </a:endParaRPr>
            </a:p>
          </p:txBody>
        </p:sp>
        <p:sp>
          <p:nvSpPr>
            <p:cNvPr id="8" name="Rectangle 9"/>
            <p:cNvSpPr/>
            <p:nvPr/>
          </p:nvSpPr>
          <p:spPr bwMode="auto">
            <a:xfrm>
              <a:off x="2357171" y="4155549"/>
              <a:ext cx="2562677" cy="587116"/>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a:effectLst>
                    <a:outerShdw blurRad="38100" dist="38100" dir="2700000" algn="tl">
                      <a:srgbClr val="C0C0C0"/>
                    </a:outerShdw>
                  </a:effectLst>
                  <a:latin typeface="Lucida Grande"/>
                  <a:ea typeface="MS PGothic" pitchFamily="34" charset="-128"/>
                </a:rPr>
                <a:t>Etude de la langue 3</a:t>
              </a:r>
              <a:endParaRPr lang="fr-FR" sz="1600" dirty="0">
                <a:latin typeface="Lucida Grande"/>
                <a:ea typeface="MS PGothic" pitchFamily="34" charset="-128"/>
              </a:endParaRPr>
            </a:p>
          </p:txBody>
        </p:sp>
      </p:grpSp>
      <p:grpSp>
        <p:nvGrpSpPr>
          <p:cNvPr id="41000" name="Group 41"/>
          <p:cNvGrpSpPr>
            <a:grpSpLocks/>
          </p:cNvGrpSpPr>
          <p:nvPr/>
        </p:nvGrpSpPr>
        <p:grpSpPr bwMode="auto">
          <a:xfrm>
            <a:off x="6291263" y="1384300"/>
            <a:ext cx="1670050" cy="574675"/>
            <a:chOff x="3969" y="709"/>
            <a:chExt cx="1052" cy="362"/>
          </a:xfrm>
        </p:grpSpPr>
        <p:sp>
          <p:nvSpPr>
            <p:cNvPr id="18" name="Rectangle 17"/>
            <p:cNvSpPr/>
            <p:nvPr/>
          </p:nvSpPr>
          <p:spPr bwMode="auto">
            <a:xfrm>
              <a:off x="4006" y="769"/>
              <a:ext cx="979" cy="238"/>
            </a:xfrm>
            <a:prstGeom prst="rect">
              <a:avLst/>
            </a:prstGeom>
            <a:solidFill>
              <a:srgbClr val="DA96BD"/>
            </a:solidFill>
            <a:ln w="9525" cap="flat" cmpd="sng" algn="ctr">
              <a:noFill/>
              <a:prstDash val="solid"/>
              <a:round/>
              <a:headEnd type="none" w="med" len="med"/>
              <a:tailEnd type="none" w="med" len="med"/>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endParaRPr lang="fr-FR" sz="2000">
                <a:effectLst>
                  <a:outerShdw blurRad="38100" dist="38100" dir="2700000" algn="tl">
                    <a:srgbClr val="C0C0C0"/>
                  </a:outerShdw>
                </a:effectLst>
                <a:latin typeface="Lucida Grande"/>
                <a:ea typeface="MS PGothic" pitchFamily="34" charset="-128"/>
              </a:endParaRPr>
            </a:p>
          </p:txBody>
        </p:sp>
        <p:sp>
          <p:nvSpPr>
            <p:cNvPr id="14" name="Rectangle 18"/>
            <p:cNvSpPr/>
            <p:nvPr/>
          </p:nvSpPr>
          <p:spPr bwMode="auto">
            <a:xfrm>
              <a:off x="4059" y="799"/>
              <a:ext cx="956" cy="227"/>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p:spPr>
          <p:txBody>
            <a:bodyPr/>
            <a:lstStyle/>
            <a:p>
              <a:pPr algn="ctr" eaLnBrk="0" fontAlgn="auto" hangingPunct="0">
                <a:spcBef>
                  <a:spcPts val="0"/>
                </a:spcBef>
                <a:spcAft>
                  <a:spcPts val="0"/>
                </a:spcAft>
                <a:defRPr/>
              </a:pPr>
              <a:r>
                <a:rPr lang="fr-FR" sz="1600">
                  <a:effectLst>
                    <a:outerShdw blurRad="38100" dist="38100" dir="2700000" algn="tl">
                      <a:srgbClr val="C0C0C0"/>
                    </a:outerShdw>
                  </a:effectLst>
                  <a:latin typeface="Lucida Grande"/>
                  <a:ea typeface="MS PGothic" pitchFamily="34" charset="-128"/>
                </a:rPr>
                <a:t>50 minutes</a:t>
              </a:r>
            </a:p>
          </p:txBody>
        </p:sp>
      </p:grpSp>
      <p:sp>
        <p:nvSpPr>
          <p:cNvPr id="16" name="Rectangle 15"/>
          <p:cNvSpPr/>
          <p:nvPr/>
        </p:nvSpPr>
        <p:spPr>
          <a:xfrm>
            <a:off x="888703" y="327539"/>
            <a:ext cx="7376408" cy="553998"/>
          </a:xfrm>
          <a:prstGeom prst="rect">
            <a:avLst/>
          </a:prstGeom>
        </p:spPr>
        <p:txBody>
          <a:bodyPr wrap="square">
            <a:spAutoFit/>
          </a:bodyPr>
          <a:lstStyle/>
          <a:p>
            <a:r>
              <a:rPr lang="fr-FR" sz="3000" b="1" cap="all" dirty="0" smtClean="0">
                <a:solidFill>
                  <a:schemeClr val="tx1">
                    <a:lumMod val="75000"/>
                    <a:lumOff val="25000"/>
                  </a:schemeClr>
                </a:solidFill>
                <a:latin typeface="+mj-lt"/>
                <a:ea typeface="+mj-ea"/>
                <a:cs typeface="+mj-cs"/>
              </a:rPr>
              <a:t> le Protocole </a:t>
            </a:r>
            <a:r>
              <a:rPr lang="fr-FR" sz="3000" b="1" cap="all" dirty="0">
                <a:solidFill>
                  <a:schemeClr val="tx1">
                    <a:lumMod val="75000"/>
                    <a:lumOff val="25000"/>
                  </a:schemeClr>
                </a:solidFill>
                <a:latin typeface="+mj-lt"/>
                <a:ea typeface="+mj-ea"/>
                <a:cs typeface="+mj-cs"/>
              </a:rPr>
              <a:t>d’évaluation – séquence 1</a:t>
            </a:r>
          </a:p>
        </p:txBody>
      </p:sp>
      <p:sp>
        <p:nvSpPr>
          <p:cNvPr id="23" name="Rectangle avec flèche vers le haut 22"/>
          <p:cNvSpPr/>
          <p:nvPr/>
        </p:nvSpPr>
        <p:spPr>
          <a:xfrm>
            <a:off x="5973763" y="4509247"/>
            <a:ext cx="1455738" cy="1954566"/>
          </a:xfrm>
          <a:prstGeom prst="upArrowCallout">
            <a:avLst>
              <a:gd name="adj1" fmla="val 25000"/>
              <a:gd name="adj2" fmla="val 25000"/>
              <a:gd name="adj3" fmla="val 25000"/>
              <a:gd name="adj4" fmla="val 69192"/>
            </a:avLst>
          </a:prstGeom>
          <a:solidFill>
            <a:schemeClr val="bg1">
              <a:lumMod val="75000"/>
            </a:schemeClr>
          </a:solidFill>
          <a:ln>
            <a:solidFill>
              <a:srgbClr val="070A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p:cNvSpPr/>
          <p:nvPr/>
        </p:nvSpPr>
        <p:spPr>
          <a:xfrm>
            <a:off x="6027550" y="5078818"/>
            <a:ext cx="1500190" cy="1384995"/>
          </a:xfrm>
          <a:prstGeom prst="rect">
            <a:avLst/>
          </a:prstGeom>
        </p:spPr>
        <p:txBody>
          <a:bodyPr wrap="square">
            <a:spAutoFit/>
          </a:bodyPr>
          <a:lstStyle/>
          <a:p>
            <a:r>
              <a:rPr lang="fr-FR" sz="1200" dirty="0"/>
              <a:t>Identifier les constituants d’une phrase, observer le fonctionnement du verbe, maitriser la forme des mots en lien avec la syntaxe.</a:t>
            </a:r>
          </a:p>
        </p:txBody>
      </p:sp>
      <p:sp>
        <p:nvSpPr>
          <p:cNvPr id="31" name="Rectangle avec flèche vers le haut 30"/>
          <p:cNvSpPr/>
          <p:nvPr/>
        </p:nvSpPr>
        <p:spPr>
          <a:xfrm rot="16200000">
            <a:off x="7244206" y="1940969"/>
            <a:ext cx="1337651" cy="1570512"/>
          </a:xfrm>
          <a:prstGeom prst="upArrowCallout">
            <a:avLst/>
          </a:prstGeom>
          <a:solidFill>
            <a:schemeClr val="bg1">
              <a:lumMod val="75000"/>
            </a:schemeClr>
          </a:solidFill>
          <a:ln>
            <a:solidFill>
              <a:srgbClr val="070A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avec flèche vers le haut 31"/>
          <p:cNvSpPr/>
          <p:nvPr/>
        </p:nvSpPr>
        <p:spPr>
          <a:xfrm rot="5400000">
            <a:off x="630666" y="1986647"/>
            <a:ext cx="830998" cy="1844681"/>
          </a:xfrm>
          <a:prstGeom prst="upArrowCallout">
            <a:avLst/>
          </a:prstGeom>
          <a:solidFill>
            <a:schemeClr val="bg1">
              <a:lumMod val="75000"/>
            </a:schemeClr>
          </a:solidFill>
          <a:ln>
            <a:solidFill>
              <a:srgbClr val="070A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Rectangle 33"/>
          <p:cNvSpPr/>
          <p:nvPr/>
        </p:nvSpPr>
        <p:spPr>
          <a:xfrm>
            <a:off x="7688966" y="2068533"/>
            <a:ext cx="1028701" cy="1384995"/>
          </a:xfrm>
          <a:prstGeom prst="rect">
            <a:avLst/>
          </a:prstGeom>
        </p:spPr>
        <p:txBody>
          <a:bodyPr wrap="square">
            <a:spAutoFit/>
          </a:bodyPr>
          <a:lstStyle/>
          <a:p>
            <a:r>
              <a:rPr lang="fr-FR" sz="1200" dirty="0"/>
              <a:t>Comprendre des textes, des documents, </a:t>
            </a:r>
            <a:r>
              <a:rPr lang="fr-FR" sz="1200" dirty="0" smtClean="0"/>
              <a:t>, des </a:t>
            </a:r>
            <a:r>
              <a:rPr lang="fr-FR" sz="1200" dirty="0"/>
              <a:t>images et les interpréter.</a:t>
            </a:r>
          </a:p>
        </p:txBody>
      </p:sp>
      <p:sp>
        <p:nvSpPr>
          <p:cNvPr id="35" name="Rectangle 34"/>
          <p:cNvSpPr/>
          <p:nvPr/>
        </p:nvSpPr>
        <p:spPr>
          <a:xfrm>
            <a:off x="219075" y="2493487"/>
            <a:ext cx="1091700" cy="830997"/>
          </a:xfrm>
          <a:prstGeom prst="rect">
            <a:avLst/>
          </a:prstGeom>
        </p:spPr>
        <p:txBody>
          <a:bodyPr wrap="square">
            <a:spAutoFit/>
          </a:bodyPr>
          <a:lstStyle/>
          <a:p>
            <a:r>
              <a:rPr lang="fr-FR" sz="1200" dirty="0"/>
              <a:t>Comprendre un texte littéraire et </a:t>
            </a:r>
            <a:r>
              <a:rPr lang="fr-FR" sz="1200" dirty="0" smtClean="0"/>
              <a:t>l’interpréter.</a:t>
            </a:r>
            <a:endParaRPr lang="fr-FR" sz="1200" dirty="0"/>
          </a:p>
        </p:txBody>
      </p:sp>
      <p:sp>
        <p:nvSpPr>
          <p:cNvPr id="36" name="Rectangle avec flèche vers le haut 35"/>
          <p:cNvSpPr/>
          <p:nvPr/>
        </p:nvSpPr>
        <p:spPr>
          <a:xfrm>
            <a:off x="888703" y="3922533"/>
            <a:ext cx="1908285" cy="2130089"/>
          </a:xfrm>
          <a:prstGeom prst="upArrowCallout">
            <a:avLst>
              <a:gd name="adj1" fmla="val 11688"/>
              <a:gd name="adj2" fmla="val 13768"/>
              <a:gd name="adj3" fmla="val 25000"/>
              <a:gd name="adj4" fmla="val 58789"/>
            </a:avLst>
          </a:prstGeom>
          <a:solidFill>
            <a:schemeClr val="bg1">
              <a:lumMod val="75000"/>
            </a:schemeClr>
          </a:solidFill>
          <a:ln>
            <a:solidFill>
              <a:srgbClr val="070A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Rectangle avec flèche vers le haut 36"/>
          <p:cNvSpPr/>
          <p:nvPr/>
        </p:nvSpPr>
        <p:spPr>
          <a:xfrm>
            <a:off x="3378043" y="4653064"/>
            <a:ext cx="1128826" cy="1426130"/>
          </a:xfrm>
          <a:prstGeom prst="upArrowCallout">
            <a:avLst/>
          </a:prstGeom>
          <a:solidFill>
            <a:schemeClr val="bg1">
              <a:lumMod val="75000"/>
            </a:schemeClr>
          </a:solidFill>
          <a:ln>
            <a:solidFill>
              <a:srgbClr val="070A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Rectangle 37"/>
          <p:cNvSpPr/>
          <p:nvPr/>
        </p:nvSpPr>
        <p:spPr>
          <a:xfrm>
            <a:off x="888703" y="4852292"/>
            <a:ext cx="2041825" cy="1200329"/>
          </a:xfrm>
          <a:prstGeom prst="rect">
            <a:avLst/>
          </a:prstGeom>
        </p:spPr>
        <p:txBody>
          <a:bodyPr wrap="square">
            <a:spAutoFit/>
          </a:bodyPr>
          <a:lstStyle/>
          <a:p>
            <a:r>
              <a:rPr lang="fr-FR" sz="1200" dirty="0"/>
              <a:t>Acquérir la structure  et l’orthographe des mots, </a:t>
            </a:r>
            <a:r>
              <a:rPr lang="fr-FR" sz="1200" dirty="0" smtClean="0"/>
              <a:t>maîtriser </a:t>
            </a:r>
            <a:r>
              <a:rPr lang="fr-FR" sz="1200" dirty="0"/>
              <a:t>la forme des mots en lien avec la syntaxe, observer le fonctionnement du verbe et l’orthographier.</a:t>
            </a:r>
          </a:p>
        </p:txBody>
      </p:sp>
      <p:sp>
        <p:nvSpPr>
          <p:cNvPr id="39" name="Rectangle 38"/>
          <p:cNvSpPr/>
          <p:nvPr/>
        </p:nvSpPr>
        <p:spPr>
          <a:xfrm>
            <a:off x="3432000" y="5221624"/>
            <a:ext cx="1020912" cy="830997"/>
          </a:xfrm>
          <a:prstGeom prst="rect">
            <a:avLst/>
          </a:prstGeom>
        </p:spPr>
        <p:txBody>
          <a:bodyPr wrap="square">
            <a:spAutoFit/>
          </a:bodyPr>
          <a:lstStyle/>
          <a:p>
            <a:r>
              <a:rPr lang="fr-FR" sz="1200" dirty="0"/>
              <a:t>Acquérir la structure  et </a:t>
            </a:r>
            <a:r>
              <a:rPr lang="fr-FR" sz="1200" dirty="0" smtClean="0"/>
              <a:t>le sens </a:t>
            </a:r>
            <a:r>
              <a:rPr lang="fr-FR" sz="1200" dirty="0"/>
              <a:t>des </a:t>
            </a:r>
            <a:r>
              <a:rPr lang="fr-FR" sz="1200" dirty="0" smtClean="0"/>
              <a:t>mots.</a:t>
            </a:r>
            <a:endParaRPr lang="fr-FR" sz="1200" dirty="0"/>
          </a:p>
        </p:txBody>
      </p:sp>
      <p:sp>
        <p:nvSpPr>
          <p:cNvPr id="27" name="Rectangle 9"/>
          <p:cNvSpPr/>
          <p:nvPr/>
        </p:nvSpPr>
        <p:spPr bwMode="auto">
          <a:xfrm>
            <a:off x="4659554" y="3335417"/>
            <a:ext cx="2462820" cy="587116"/>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smtClean="0">
                <a:effectLst>
                  <a:outerShdw blurRad="38100" dist="38100" dir="2700000" algn="tl">
                    <a:srgbClr val="C0C0C0"/>
                  </a:outerShdw>
                </a:effectLst>
                <a:latin typeface="Lucida Grande"/>
                <a:ea typeface="MS PGothic" pitchFamily="34" charset="-128"/>
              </a:rPr>
              <a:t>Langage oral</a:t>
            </a:r>
            <a:endParaRPr lang="fr-FR" sz="1600" dirty="0">
              <a:latin typeface="Lucida Grande"/>
              <a:ea typeface="MS PGothic" pitchFamily="34" charset="-128"/>
            </a:endParaRPr>
          </a:p>
        </p:txBody>
      </p:sp>
      <p:grpSp>
        <p:nvGrpSpPr>
          <p:cNvPr id="5" name="Groupe 4"/>
          <p:cNvGrpSpPr/>
          <p:nvPr/>
        </p:nvGrpSpPr>
        <p:grpSpPr>
          <a:xfrm>
            <a:off x="7181985" y="3453528"/>
            <a:ext cx="1808164" cy="1599510"/>
            <a:chOff x="7134702" y="2547454"/>
            <a:chExt cx="1808164" cy="1599510"/>
          </a:xfrm>
        </p:grpSpPr>
        <p:sp>
          <p:nvSpPr>
            <p:cNvPr id="28" name="Rectangle avec flèche vers le haut 27"/>
            <p:cNvSpPr/>
            <p:nvPr/>
          </p:nvSpPr>
          <p:spPr>
            <a:xfrm rot="17495365">
              <a:off x="7279461" y="2402695"/>
              <a:ext cx="1518645" cy="1808164"/>
            </a:xfrm>
            <a:prstGeom prst="upArrowCallout">
              <a:avLst/>
            </a:prstGeom>
            <a:solidFill>
              <a:schemeClr val="bg1">
                <a:lumMod val="75000"/>
              </a:schemeClr>
            </a:solidFill>
            <a:ln>
              <a:solidFill>
                <a:srgbClr val="070A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p:cNvSpPr/>
            <p:nvPr/>
          </p:nvSpPr>
          <p:spPr>
            <a:xfrm>
              <a:off x="7865748" y="2761969"/>
              <a:ext cx="1028701" cy="1384995"/>
            </a:xfrm>
            <a:prstGeom prst="rect">
              <a:avLst/>
            </a:prstGeom>
          </p:spPr>
          <p:txBody>
            <a:bodyPr wrap="square">
              <a:spAutoFit/>
            </a:bodyPr>
            <a:lstStyle/>
            <a:p>
              <a:r>
                <a:rPr lang="fr-FR" sz="1200" dirty="0" smtClean="0"/>
                <a:t>Ecouter pour comprendre un message oral, un propos, un discours, un texte lu</a:t>
              </a:r>
              <a:endParaRPr lang="fr-FR" sz="1200" dirty="0"/>
            </a:p>
          </p:txBody>
        </p:sp>
      </p:grpSp>
    </p:spTree>
    <p:extLst>
      <p:ext uri="{BB962C8B-B14F-4D97-AF65-F5344CB8AC3E}">
        <p14:creationId xmlns:p14="http://schemas.microsoft.com/office/powerpoint/2010/main" val="309337557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endParaRPr lang="fr-FR" sz="1200">
              <a:solidFill>
                <a:schemeClr val="tx1">
                  <a:tint val="75000"/>
                </a:schemeClr>
              </a:solidFill>
              <a:latin typeface="+mn-lt"/>
            </a:endParaRPr>
          </a:p>
        </p:txBody>
      </p:sp>
      <p:cxnSp>
        <p:nvCxnSpPr>
          <p:cNvPr id="40963" name="Connecteur droit avec flèche 67"/>
          <p:cNvCxnSpPr>
            <a:cxnSpLocks noChangeShapeType="1"/>
          </p:cNvCxnSpPr>
          <p:nvPr/>
        </p:nvCxnSpPr>
        <p:spPr bwMode="auto">
          <a:xfrm>
            <a:off x="4313238" y="2057399"/>
            <a:ext cx="1" cy="485775"/>
          </a:xfrm>
          <a:prstGeom prst="straightConnector1">
            <a:avLst/>
          </a:prstGeom>
          <a:noFill/>
          <a:ln w="28575" algn="ctr">
            <a:solidFill>
              <a:schemeClr val="tx1"/>
            </a:solidFill>
            <a:round/>
            <a:headEnd type="oval" w="med" len="med"/>
            <a:tailEnd type="arrow" w="med" len="med"/>
          </a:ln>
        </p:spPr>
      </p:cxnSp>
      <p:sp>
        <p:nvSpPr>
          <p:cNvPr id="10" name="Rectangle 9"/>
          <p:cNvSpPr/>
          <p:nvPr/>
        </p:nvSpPr>
        <p:spPr bwMode="auto">
          <a:xfrm>
            <a:off x="3049883" y="1489075"/>
            <a:ext cx="2562677" cy="512633"/>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defRPr/>
            </a:pPr>
            <a:r>
              <a:rPr lang="fr-FR" sz="1600" dirty="0">
                <a:effectLst>
                  <a:outerShdw blurRad="38100" dist="38100" dir="2700000" algn="tl">
                    <a:srgbClr val="C0C0C0"/>
                  </a:outerShdw>
                </a:effectLst>
                <a:latin typeface="Lucida Grande"/>
                <a:ea typeface="MS PGothic" charset="-128"/>
              </a:rPr>
              <a:t>M</a:t>
            </a:r>
            <a:r>
              <a:rPr lang="fr-FR" sz="1600" dirty="0" smtClean="0">
                <a:effectLst>
                  <a:outerShdw blurRad="38100" dist="38100" dir="2700000" algn="tl">
                    <a:srgbClr val="C0C0C0"/>
                  </a:outerShdw>
                </a:effectLst>
                <a:latin typeface="Lucida Grande"/>
                <a:ea typeface="MS PGothic" charset="-128"/>
              </a:rPr>
              <a:t>athématiques</a:t>
            </a:r>
            <a:endParaRPr lang="fr-FR" sz="1600" dirty="0">
              <a:effectLst>
                <a:outerShdw blurRad="38100" dist="38100" dir="2700000" algn="tl">
                  <a:srgbClr val="C0C0C0"/>
                </a:outerShdw>
              </a:effectLst>
              <a:latin typeface="Lucida Grande"/>
              <a:ea typeface="MS PGothic" charset="-128"/>
            </a:endParaRPr>
          </a:p>
          <a:p>
            <a:pPr algn="ctr" eaLnBrk="0" hangingPunct="0">
              <a:defRPr/>
            </a:pPr>
            <a:endParaRPr lang="fr-FR" sz="1600" dirty="0">
              <a:latin typeface="Lucida Grande"/>
              <a:ea typeface="MS PGothic" charset="-128"/>
            </a:endParaRPr>
          </a:p>
        </p:txBody>
      </p:sp>
      <p:grpSp>
        <p:nvGrpSpPr>
          <p:cNvPr id="25" name="Groupe 24"/>
          <p:cNvGrpSpPr/>
          <p:nvPr/>
        </p:nvGrpSpPr>
        <p:grpSpPr>
          <a:xfrm>
            <a:off x="1523999" y="2543174"/>
            <a:ext cx="5814219" cy="2303463"/>
            <a:chOff x="1826940" y="2543175"/>
            <a:chExt cx="6049962" cy="2303463"/>
          </a:xfrm>
        </p:grpSpPr>
        <p:grpSp>
          <p:nvGrpSpPr>
            <p:cNvPr id="24" name="Groupe 23"/>
            <p:cNvGrpSpPr/>
            <p:nvPr/>
          </p:nvGrpSpPr>
          <p:grpSpPr>
            <a:xfrm>
              <a:off x="1826940" y="2543175"/>
              <a:ext cx="6049962" cy="2303463"/>
              <a:chOff x="1826940" y="2543175"/>
              <a:chExt cx="6049962" cy="2303463"/>
            </a:xfrm>
          </p:grpSpPr>
          <p:sp>
            <p:nvSpPr>
              <p:cNvPr id="40962" name="Rectangle à coins arrondis 60"/>
              <p:cNvSpPr>
                <a:spLocks noChangeArrowheads="1"/>
              </p:cNvSpPr>
              <p:nvPr/>
            </p:nvSpPr>
            <p:spPr bwMode="auto">
              <a:xfrm>
                <a:off x="1826940" y="2543175"/>
                <a:ext cx="6049962" cy="2303463"/>
              </a:xfrm>
              <a:prstGeom prst="roundRect">
                <a:avLst>
                  <a:gd name="adj" fmla="val 16667"/>
                </a:avLst>
              </a:prstGeom>
              <a:solidFill>
                <a:srgbClr val="D3E78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2" name="Rectangle 9"/>
              <p:cNvSpPr/>
              <p:nvPr/>
            </p:nvSpPr>
            <p:spPr bwMode="auto">
              <a:xfrm>
                <a:off x="2289470" y="2705880"/>
                <a:ext cx="2562677" cy="587116"/>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b="1" dirty="0" smtClean="0"/>
                  <a:t>Nombres et calculs – </a:t>
                </a:r>
                <a:r>
                  <a:rPr lang="fr-FR" sz="1400" b="1" dirty="0" smtClean="0"/>
                  <a:t>utiliser, représenter, calculer</a:t>
                </a:r>
                <a:endParaRPr lang="fr-FR" sz="1400" dirty="0">
                  <a:latin typeface="Lucida Grande"/>
                  <a:ea typeface="MS PGothic" pitchFamily="34" charset="-128"/>
                </a:endParaRPr>
              </a:p>
            </p:txBody>
          </p:sp>
        </p:grpSp>
        <p:sp>
          <p:nvSpPr>
            <p:cNvPr id="3" name="Rectangle 9"/>
            <p:cNvSpPr/>
            <p:nvPr/>
          </p:nvSpPr>
          <p:spPr bwMode="auto">
            <a:xfrm>
              <a:off x="5159670" y="2705880"/>
              <a:ext cx="2562677" cy="587116"/>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b="1" dirty="0" smtClean="0"/>
                <a:t>Nombres et calculs – </a:t>
              </a:r>
              <a:r>
                <a:rPr lang="fr-FR" sz="1400" b="1" dirty="0"/>
                <a:t>résoudre</a:t>
              </a:r>
            </a:p>
            <a:p>
              <a:pPr algn="ctr" eaLnBrk="0" fontAlgn="auto" hangingPunct="0">
                <a:spcBef>
                  <a:spcPts val="0"/>
                </a:spcBef>
                <a:spcAft>
                  <a:spcPts val="0"/>
                </a:spcAft>
                <a:defRPr/>
              </a:pPr>
              <a:endParaRPr lang="fr-FR" sz="1600" dirty="0">
                <a:latin typeface="Lucida Grande"/>
                <a:ea typeface="MS PGothic" pitchFamily="34" charset="-128"/>
              </a:endParaRPr>
            </a:p>
          </p:txBody>
        </p:sp>
        <p:sp>
          <p:nvSpPr>
            <p:cNvPr id="6" name="Rectangle 9"/>
            <p:cNvSpPr/>
            <p:nvPr/>
          </p:nvSpPr>
          <p:spPr bwMode="auto">
            <a:xfrm>
              <a:off x="2270420" y="3425018"/>
              <a:ext cx="2562677" cy="587116"/>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smtClean="0">
                  <a:effectLst>
                    <a:outerShdw blurRad="38100" dist="38100" dir="2700000" algn="tl">
                      <a:srgbClr val="C0C0C0"/>
                    </a:outerShdw>
                  </a:effectLst>
                  <a:latin typeface="Lucida Grande"/>
                  <a:ea typeface="MS PGothic" pitchFamily="34" charset="-128"/>
                </a:rPr>
                <a:t>Grandeurs et mesures - résoudre</a:t>
              </a:r>
            </a:p>
            <a:p>
              <a:pPr algn="ctr" eaLnBrk="0" fontAlgn="auto" hangingPunct="0">
                <a:spcBef>
                  <a:spcPts val="0"/>
                </a:spcBef>
                <a:spcAft>
                  <a:spcPts val="0"/>
                </a:spcAft>
                <a:defRPr/>
              </a:pPr>
              <a:endParaRPr lang="fr-FR" sz="1600" dirty="0">
                <a:latin typeface="Lucida Grande"/>
                <a:ea typeface="MS PGothic" pitchFamily="34" charset="-128"/>
              </a:endParaRPr>
            </a:p>
          </p:txBody>
        </p:sp>
        <p:sp>
          <p:nvSpPr>
            <p:cNvPr id="7" name="Rectangle 9"/>
            <p:cNvSpPr/>
            <p:nvPr/>
          </p:nvSpPr>
          <p:spPr bwMode="auto">
            <a:xfrm>
              <a:off x="5150145" y="3425018"/>
              <a:ext cx="2562677" cy="587116"/>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smtClean="0">
                  <a:effectLst>
                    <a:outerShdw blurRad="38100" dist="38100" dir="2700000" algn="tl">
                      <a:srgbClr val="C0C0C0"/>
                    </a:outerShdw>
                  </a:effectLst>
                  <a:latin typeface="Lucida Grande"/>
                  <a:ea typeface="MS PGothic" pitchFamily="34" charset="-128"/>
                </a:rPr>
                <a:t>Grandeurs et mesures – </a:t>
              </a:r>
              <a:r>
                <a:rPr lang="fr-FR" sz="1100" dirty="0" smtClean="0">
                  <a:effectLst>
                    <a:outerShdw blurRad="38100" dist="38100" dir="2700000" algn="tl">
                      <a:srgbClr val="C0C0C0"/>
                    </a:outerShdw>
                  </a:effectLst>
                  <a:latin typeface="Lucida Grande"/>
                  <a:ea typeface="MS PGothic" pitchFamily="34" charset="-128"/>
                </a:rPr>
                <a:t>comparer, estimer, mesures, utiliser</a:t>
              </a:r>
              <a:endParaRPr lang="fr-FR" sz="1100" dirty="0">
                <a:effectLst>
                  <a:outerShdw blurRad="38100" dist="38100" dir="2700000" algn="tl">
                    <a:srgbClr val="C0C0C0"/>
                  </a:outerShdw>
                </a:effectLst>
                <a:latin typeface="Lucida Grande"/>
                <a:ea typeface="MS PGothic" pitchFamily="34" charset="-128"/>
              </a:endParaRPr>
            </a:p>
            <a:p>
              <a:pPr algn="ctr" eaLnBrk="0" fontAlgn="auto" hangingPunct="0">
                <a:spcBef>
                  <a:spcPts val="0"/>
                </a:spcBef>
                <a:spcAft>
                  <a:spcPts val="0"/>
                </a:spcAft>
                <a:defRPr/>
              </a:pPr>
              <a:endParaRPr lang="fr-FR" sz="1600" dirty="0">
                <a:latin typeface="Lucida Grande"/>
                <a:ea typeface="MS PGothic" pitchFamily="34" charset="-128"/>
              </a:endParaRPr>
            </a:p>
          </p:txBody>
        </p:sp>
        <p:sp>
          <p:nvSpPr>
            <p:cNvPr id="8" name="Rectangle 9"/>
            <p:cNvSpPr/>
            <p:nvPr/>
          </p:nvSpPr>
          <p:spPr bwMode="auto">
            <a:xfrm>
              <a:off x="3761083" y="4217180"/>
              <a:ext cx="2562677" cy="587116"/>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smtClean="0">
                  <a:effectLst>
                    <a:outerShdw blurRad="38100" dist="38100" dir="2700000" algn="tl">
                      <a:srgbClr val="C0C0C0"/>
                    </a:outerShdw>
                  </a:effectLst>
                  <a:latin typeface="Lucida Grande"/>
                  <a:ea typeface="MS PGothic" pitchFamily="34" charset="-128"/>
                </a:rPr>
                <a:t>Espace et géométrie</a:t>
              </a:r>
              <a:endParaRPr lang="fr-FR" sz="1600" dirty="0">
                <a:latin typeface="Lucida Grande"/>
                <a:ea typeface="MS PGothic" pitchFamily="34" charset="-128"/>
              </a:endParaRPr>
            </a:p>
          </p:txBody>
        </p:sp>
      </p:grpSp>
      <p:grpSp>
        <p:nvGrpSpPr>
          <p:cNvPr id="41000" name="Group 41"/>
          <p:cNvGrpSpPr>
            <a:grpSpLocks/>
          </p:cNvGrpSpPr>
          <p:nvPr/>
        </p:nvGrpSpPr>
        <p:grpSpPr bwMode="auto">
          <a:xfrm>
            <a:off x="6291263" y="1384300"/>
            <a:ext cx="1670050" cy="574675"/>
            <a:chOff x="3969" y="709"/>
            <a:chExt cx="1052" cy="362"/>
          </a:xfrm>
        </p:grpSpPr>
        <p:sp>
          <p:nvSpPr>
            <p:cNvPr id="18" name="Rectangle 17"/>
            <p:cNvSpPr/>
            <p:nvPr/>
          </p:nvSpPr>
          <p:spPr bwMode="auto">
            <a:xfrm>
              <a:off x="4006" y="769"/>
              <a:ext cx="979" cy="238"/>
            </a:xfrm>
            <a:prstGeom prst="rect">
              <a:avLst/>
            </a:prstGeom>
            <a:solidFill>
              <a:srgbClr val="DA96BD"/>
            </a:solidFill>
            <a:ln w="9525" cap="flat" cmpd="sng" algn="ctr">
              <a:noFill/>
              <a:prstDash val="solid"/>
              <a:round/>
              <a:headEnd type="none" w="med" len="med"/>
              <a:tailEnd type="none" w="med" len="med"/>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endParaRPr lang="fr-FR" sz="2000">
                <a:effectLst>
                  <a:outerShdw blurRad="38100" dist="38100" dir="2700000" algn="tl">
                    <a:srgbClr val="C0C0C0"/>
                  </a:outerShdw>
                </a:effectLst>
                <a:latin typeface="Lucida Grande"/>
                <a:ea typeface="MS PGothic" pitchFamily="34" charset="-128"/>
              </a:endParaRPr>
            </a:p>
          </p:txBody>
        </p:sp>
        <p:sp>
          <p:nvSpPr>
            <p:cNvPr id="14" name="Rectangle 18"/>
            <p:cNvSpPr/>
            <p:nvPr/>
          </p:nvSpPr>
          <p:spPr bwMode="auto">
            <a:xfrm>
              <a:off x="4059" y="799"/>
              <a:ext cx="956" cy="227"/>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p:spPr>
          <p:txBody>
            <a:bodyPr/>
            <a:lstStyle/>
            <a:p>
              <a:pPr algn="ctr" eaLnBrk="0" fontAlgn="auto" hangingPunct="0">
                <a:spcBef>
                  <a:spcPts val="0"/>
                </a:spcBef>
                <a:spcAft>
                  <a:spcPts val="0"/>
                </a:spcAft>
                <a:defRPr/>
              </a:pPr>
              <a:r>
                <a:rPr lang="fr-FR" sz="1600">
                  <a:effectLst>
                    <a:outerShdw blurRad="38100" dist="38100" dir="2700000" algn="tl">
                      <a:srgbClr val="C0C0C0"/>
                    </a:outerShdw>
                  </a:effectLst>
                  <a:latin typeface="Lucida Grande"/>
                  <a:ea typeface="MS PGothic" pitchFamily="34" charset="-128"/>
                </a:rPr>
                <a:t>50 minutes</a:t>
              </a:r>
            </a:p>
          </p:txBody>
        </p:sp>
      </p:grpSp>
      <p:sp>
        <p:nvSpPr>
          <p:cNvPr id="16" name="Rectangle 15"/>
          <p:cNvSpPr/>
          <p:nvPr/>
        </p:nvSpPr>
        <p:spPr>
          <a:xfrm>
            <a:off x="888702" y="327539"/>
            <a:ext cx="7412616" cy="553998"/>
          </a:xfrm>
          <a:prstGeom prst="rect">
            <a:avLst/>
          </a:prstGeom>
        </p:spPr>
        <p:txBody>
          <a:bodyPr wrap="square">
            <a:spAutoFit/>
          </a:bodyPr>
          <a:lstStyle/>
          <a:p>
            <a:r>
              <a:rPr lang="fr-FR" sz="3000" b="1" cap="all" dirty="0" smtClean="0">
                <a:solidFill>
                  <a:schemeClr val="tx1">
                    <a:lumMod val="75000"/>
                    <a:lumOff val="25000"/>
                  </a:schemeClr>
                </a:solidFill>
                <a:latin typeface="+mj-lt"/>
                <a:ea typeface="+mj-ea"/>
                <a:cs typeface="+mj-cs"/>
              </a:rPr>
              <a:t>Le Protocole </a:t>
            </a:r>
            <a:r>
              <a:rPr lang="fr-FR" sz="3000" b="1" cap="all" dirty="0">
                <a:solidFill>
                  <a:schemeClr val="tx1">
                    <a:lumMod val="75000"/>
                    <a:lumOff val="25000"/>
                  </a:schemeClr>
                </a:solidFill>
                <a:latin typeface="+mj-lt"/>
                <a:ea typeface="+mj-ea"/>
                <a:cs typeface="+mj-cs"/>
              </a:rPr>
              <a:t>d’évaluation – séquence </a:t>
            </a:r>
            <a:r>
              <a:rPr lang="fr-FR" sz="3000" b="1" cap="all" dirty="0" smtClean="0">
                <a:solidFill>
                  <a:schemeClr val="tx1">
                    <a:lumMod val="75000"/>
                    <a:lumOff val="25000"/>
                  </a:schemeClr>
                </a:solidFill>
                <a:latin typeface="+mj-lt"/>
                <a:ea typeface="+mj-ea"/>
                <a:cs typeface="+mj-cs"/>
              </a:rPr>
              <a:t>2</a:t>
            </a:r>
            <a:endParaRPr lang="fr-FR" sz="3000" b="1" cap="all" dirty="0">
              <a:solidFill>
                <a:schemeClr val="tx1">
                  <a:lumMod val="75000"/>
                  <a:lumOff val="25000"/>
                </a:schemeClr>
              </a:solidFill>
              <a:latin typeface="+mj-lt"/>
              <a:ea typeface="+mj-ea"/>
              <a:cs typeface="+mj-cs"/>
            </a:endParaRPr>
          </a:p>
        </p:txBody>
      </p:sp>
      <p:sp>
        <p:nvSpPr>
          <p:cNvPr id="23" name="Rectangle avec flèche vers le haut 22"/>
          <p:cNvSpPr/>
          <p:nvPr/>
        </p:nvSpPr>
        <p:spPr>
          <a:xfrm>
            <a:off x="5973763" y="3961695"/>
            <a:ext cx="1455738" cy="2393225"/>
          </a:xfrm>
          <a:prstGeom prst="upArrowCallout">
            <a:avLst/>
          </a:prstGeom>
          <a:solidFill>
            <a:schemeClr val="bg1">
              <a:lumMod val="75000"/>
            </a:schemeClr>
          </a:solidFill>
          <a:ln>
            <a:solidFill>
              <a:srgbClr val="070A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p:cNvSpPr/>
          <p:nvPr/>
        </p:nvSpPr>
        <p:spPr>
          <a:xfrm>
            <a:off x="6007101" y="4908905"/>
            <a:ext cx="1500190" cy="1384995"/>
          </a:xfrm>
          <a:prstGeom prst="rect">
            <a:avLst/>
          </a:prstGeom>
        </p:spPr>
        <p:txBody>
          <a:bodyPr wrap="square">
            <a:spAutoFit/>
          </a:bodyPr>
          <a:lstStyle/>
          <a:p>
            <a:pPr lvl="0"/>
            <a:r>
              <a:rPr lang="fr-FR" sz="1200" dirty="0"/>
              <a:t>Comparer, estimer, mesurer des grandeurs géométriques, utiliser le lexique, les unités de ces grandeurs.</a:t>
            </a:r>
          </a:p>
        </p:txBody>
      </p:sp>
      <p:sp>
        <p:nvSpPr>
          <p:cNvPr id="31" name="Rectangle avec flèche vers le haut 30"/>
          <p:cNvSpPr/>
          <p:nvPr/>
        </p:nvSpPr>
        <p:spPr>
          <a:xfrm rot="16200000">
            <a:off x="7366298" y="2129653"/>
            <a:ext cx="1518645" cy="1808164"/>
          </a:xfrm>
          <a:prstGeom prst="upArrowCallout">
            <a:avLst/>
          </a:prstGeom>
          <a:solidFill>
            <a:schemeClr val="bg1">
              <a:lumMod val="75000"/>
            </a:schemeClr>
          </a:solidFill>
          <a:ln>
            <a:solidFill>
              <a:srgbClr val="070A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avec flèche vers le haut 31"/>
          <p:cNvSpPr/>
          <p:nvPr/>
        </p:nvSpPr>
        <p:spPr>
          <a:xfrm rot="5400000">
            <a:off x="-354012" y="2188220"/>
            <a:ext cx="2800353" cy="1844681"/>
          </a:xfrm>
          <a:prstGeom prst="upArrowCallout">
            <a:avLst>
              <a:gd name="adj1" fmla="val 4490"/>
              <a:gd name="adj2" fmla="val 10067"/>
              <a:gd name="adj3" fmla="val 25000"/>
              <a:gd name="adj4" fmla="val 64977"/>
            </a:avLst>
          </a:prstGeom>
          <a:solidFill>
            <a:schemeClr val="bg1">
              <a:lumMod val="75000"/>
            </a:schemeClr>
          </a:solidFill>
          <a:ln>
            <a:solidFill>
              <a:srgbClr val="070A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Rectangle 33"/>
          <p:cNvSpPr/>
          <p:nvPr/>
        </p:nvSpPr>
        <p:spPr>
          <a:xfrm>
            <a:off x="7904164" y="2285997"/>
            <a:ext cx="1028701" cy="1569660"/>
          </a:xfrm>
          <a:prstGeom prst="rect">
            <a:avLst/>
          </a:prstGeom>
        </p:spPr>
        <p:txBody>
          <a:bodyPr wrap="square">
            <a:spAutoFit/>
          </a:bodyPr>
          <a:lstStyle/>
          <a:p>
            <a:r>
              <a:rPr lang="fr-FR" sz="1200" dirty="0"/>
              <a:t>Résoudre des problèmes en utilisant des fractions simples, des nombres décimaux et le calcul.</a:t>
            </a:r>
          </a:p>
        </p:txBody>
      </p:sp>
      <p:sp>
        <p:nvSpPr>
          <p:cNvPr id="35" name="Rectangle 34"/>
          <p:cNvSpPr/>
          <p:nvPr/>
        </p:nvSpPr>
        <p:spPr>
          <a:xfrm>
            <a:off x="161924" y="1719197"/>
            <a:ext cx="1091700" cy="2862322"/>
          </a:xfrm>
          <a:prstGeom prst="rect">
            <a:avLst/>
          </a:prstGeom>
        </p:spPr>
        <p:txBody>
          <a:bodyPr wrap="square">
            <a:spAutoFit/>
          </a:bodyPr>
          <a:lstStyle/>
          <a:p>
            <a:r>
              <a:rPr lang="fr-FR" sz="1200" dirty="0"/>
              <a:t>Utiliser et représenter les grands nombres entiers, des fractions simples et les nombres décimaux ; calculer avec les grands nombres entiers et des nombres décimaux.</a:t>
            </a:r>
          </a:p>
        </p:txBody>
      </p:sp>
      <p:sp>
        <p:nvSpPr>
          <p:cNvPr id="36" name="Rectangle avec flèche vers le haut 35"/>
          <p:cNvSpPr/>
          <p:nvPr/>
        </p:nvSpPr>
        <p:spPr>
          <a:xfrm>
            <a:off x="1270247" y="4012134"/>
            <a:ext cx="1892597" cy="1889902"/>
          </a:xfrm>
          <a:prstGeom prst="upArrowCallout">
            <a:avLst>
              <a:gd name="adj1" fmla="val 8496"/>
              <a:gd name="adj2" fmla="val 10043"/>
              <a:gd name="adj3" fmla="val 25000"/>
              <a:gd name="adj4" fmla="val 37842"/>
            </a:avLst>
          </a:prstGeom>
          <a:solidFill>
            <a:schemeClr val="bg1">
              <a:lumMod val="75000"/>
            </a:schemeClr>
          </a:solidFill>
          <a:ln>
            <a:solidFill>
              <a:srgbClr val="070A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Rectangle avec flèche vers le haut 36"/>
          <p:cNvSpPr/>
          <p:nvPr/>
        </p:nvSpPr>
        <p:spPr>
          <a:xfrm>
            <a:off x="3584449" y="4743451"/>
            <a:ext cx="1813176" cy="1932500"/>
          </a:xfrm>
          <a:prstGeom prst="upArrowCallout">
            <a:avLst>
              <a:gd name="adj1" fmla="val 7609"/>
              <a:gd name="adj2" fmla="val 13199"/>
              <a:gd name="adj3" fmla="val 22516"/>
              <a:gd name="adj4" fmla="val 71188"/>
            </a:avLst>
          </a:prstGeom>
          <a:solidFill>
            <a:schemeClr val="bg1">
              <a:lumMod val="75000"/>
            </a:schemeClr>
          </a:solidFill>
          <a:ln>
            <a:solidFill>
              <a:srgbClr val="070A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Rectangle 37"/>
          <p:cNvSpPr/>
          <p:nvPr/>
        </p:nvSpPr>
        <p:spPr>
          <a:xfrm>
            <a:off x="1359884" y="5187264"/>
            <a:ext cx="1680076" cy="646331"/>
          </a:xfrm>
          <a:prstGeom prst="rect">
            <a:avLst/>
          </a:prstGeom>
        </p:spPr>
        <p:txBody>
          <a:bodyPr wrap="square">
            <a:spAutoFit/>
          </a:bodyPr>
          <a:lstStyle/>
          <a:p>
            <a:r>
              <a:rPr lang="fr-FR" sz="1200" dirty="0"/>
              <a:t>Résoudre des problèmes impliquant des grandeurs.</a:t>
            </a:r>
          </a:p>
        </p:txBody>
      </p:sp>
      <p:sp>
        <p:nvSpPr>
          <p:cNvPr id="39" name="Rectangle 38"/>
          <p:cNvSpPr/>
          <p:nvPr/>
        </p:nvSpPr>
        <p:spPr>
          <a:xfrm>
            <a:off x="3657600" y="5290956"/>
            <a:ext cx="1666875" cy="1384995"/>
          </a:xfrm>
          <a:prstGeom prst="rect">
            <a:avLst/>
          </a:prstGeom>
        </p:spPr>
        <p:txBody>
          <a:bodyPr wrap="square">
            <a:spAutoFit/>
          </a:bodyPr>
          <a:lstStyle/>
          <a:p>
            <a:r>
              <a:rPr lang="fr-FR" sz="1200" dirty="0"/>
              <a:t>Reconnaitre, nommer, décrire quelques solides et figures géométriques ;  reconnaitre et utiliser quelques relations géométriques.</a:t>
            </a:r>
          </a:p>
        </p:txBody>
      </p:sp>
    </p:spTree>
    <p:extLst>
      <p:ext uri="{BB962C8B-B14F-4D97-AF65-F5344CB8AC3E}">
        <p14:creationId xmlns:p14="http://schemas.microsoft.com/office/powerpoint/2010/main" val="197212282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protocole d’Évaluation</a:t>
            </a:r>
            <a:endParaRPr lang="fr-FR" dirty="0"/>
          </a:p>
        </p:txBody>
      </p:sp>
      <p:sp>
        <p:nvSpPr>
          <p:cNvPr id="4" name="Espace réservé du texte 3"/>
          <p:cNvSpPr>
            <a:spLocks noGrp="1"/>
          </p:cNvSpPr>
          <p:nvPr>
            <p:ph type="body" sz="quarter" idx="13"/>
          </p:nvPr>
        </p:nvSpPr>
        <p:spPr/>
        <p:txBody>
          <a:bodyPr/>
          <a:lstStyle/>
          <a:p>
            <a:r>
              <a:rPr lang="fr-FR" dirty="0" smtClean="0">
                <a:solidFill>
                  <a:schemeClr val="tx1"/>
                </a:solidFill>
              </a:rPr>
              <a:t>Un module de test en ligne est accessible pour visualiser les contenus sur EDUSCOL.</a:t>
            </a:r>
          </a:p>
          <a:p>
            <a:endParaRPr lang="fr-FR" dirty="0"/>
          </a:p>
        </p:txBody>
      </p:sp>
    </p:spTree>
    <p:extLst>
      <p:ext uri="{BB962C8B-B14F-4D97-AF65-F5344CB8AC3E}">
        <p14:creationId xmlns:p14="http://schemas.microsoft.com/office/powerpoint/2010/main" val="384454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endParaRPr lang="fr-FR" sz="1200">
              <a:solidFill>
                <a:schemeClr val="tx1">
                  <a:tint val="75000"/>
                </a:schemeClr>
              </a:solidFill>
              <a:latin typeface="+mn-lt"/>
            </a:endParaRPr>
          </a:p>
        </p:txBody>
      </p:sp>
      <p:sp>
        <p:nvSpPr>
          <p:cNvPr id="12" name="Rectangle 11"/>
          <p:cNvSpPr/>
          <p:nvPr/>
        </p:nvSpPr>
        <p:spPr bwMode="auto">
          <a:xfrm>
            <a:off x="547817" y="1548174"/>
            <a:ext cx="2808288" cy="537165"/>
          </a:xfrm>
          <a:prstGeom prst="rect">
            <a:avLst/>
          </a:prstGeom>
          <a:solidFill>
            <a:schemeClr val="accent6">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a:effectLst>
                  <a:outerShdw blurRad="38100" dist="38100" dir="2700000" algn="tl">
                    <a:srgbClr val="C0C0C0"/>
                  </a:outerShdw>
                </a:effectLst>
                <a:latin typeface="Lucida Grande"/>
                <a:ea typeface="MS PGothic" pitchFamily="34" charset="-128"/>
              </a:rPr>
              <a:t>     Séquence 1</a:t>
            </a:r>
          </a:p>
          <a:p>
            <a:pPr algn="ctr" eaLnBrk="0" fontAlgn="auto" hangingPunct="0">
              <a:spcBef>
                <a:spcPts val="0"/>
              </a:spcBef>
              <a:spcAft>
                <a:spcPts val="0"/>
              </a:spcAft>
              <a:defRPr/>
            </a:pPr>
            <a:endParaRPr lang="fr-FR" sz="1600" dirty="0">
              <a:latin typeface="Lucida Grande"/>
              <a:ea typeface="MS PGothic" pitchFamily="34" charset="-128"/>
            </a:endParaRPr>
          </a:p>
        </p:txBody>
      </p:sp>
      <p:cxnSp>
        <p:nvCxnSpPr>
          <p:cNvPr id="45064" name="Connecteur droit avec flèche 68"/>
          <p:cNvCxnSpPr>
            <a:cxnSpLocks noChangeShapeType="1"/>
          </p:cNvCxnSpPr>
          <p:nvPr/>
        </p:nvCxnSpPr>
        <p:spPr bwMode="auto">
          <a:xfrm>
            <a:off x="6678613" y="5300663"/>
            <a:ext cx="557212" cy="0"/>
          </a:xfrm>
          <a:prstGeom prst="straightConnector1">
            <a:avLst/>
          </a:prstGeom>
          <a:noFill/>
          <a:ln w="28575" algn="ctr">
            <a:solidFill>
              <a:schemeClr val="tx1"/>
            </a:solidFill>
            <a:round/>
            <a:headEnd type="oval" w="med" len="med"/>
            <a:tailEnd type="arrow" w="med" len="med"/>
          </a:ln>
        </p:spPr>
      </p:cxnSp>
      <p:sp>
        <p:nvSpPr>
          <p:cNvPr id="2" name="Rectangle 4"/>
          <p:cNvSpPr/>
          <p:nvPr/>
        </p:nvSpPr>
        <p:spPr bwMode="auto">
          <a:xfrm>
            <a:off x="6902451" y="2012950"/>
            <a:ext cx="1338262" cy="395287"/>
          </a:xfrm>
          <a:prstGeom prst="rect">
            <a:avLst/>
          </a:prstGeom>
          <a:solidFill>
            <a:schemeClr val="accent1"/>
          </a:solidFill>
          <a:ln w="9525" cap="flat" cmpd="sng" algn="ctr">
            <a:noFill/>
            <a:prstDash val="solid"/>
            <a:round/>
            <a:headEnd type="none" w="med" len="med"/>
            <a:tailEnd type="none" w="med" len="med"/>
          </a:ln>
          <a:effectLst>
            <a:outerShdw blurRad="152400" dist="254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a:latin typeface="Lucida Grande"/>
                <a:ea typeface="MS PGothic" pitchFamily="34" charset="-128"/>
              </a:rPr>
              <a:t>10 minutes  </a:t>
            </a:r>
          </a:p>
        </p:txBody>
      </p:sp>
      <p:grpSp>
        <p:nvGrpSpPr>
          <p:cNvPr id="45068" name="Group 91"/>
          <p:cNvGrpSpPr>
            <a:grpSpLocks/>
          </p:cNvGrpSpPr>
          <p:nvPr/>
        </p:nvGrpSpPr>
        <p:grpSpPr bwMode="auto">
          <a:xfrm>
            <a:off x="3563938" y="4291013"/>
            <a:ext cx="3114675" cy="1838325"/>
            <a:chOff x="1247" y="2341"/>
            <a:chExt cx="1962" cy="1158"/>
          </a:xfrm>
        </p:grpSpPr>
        <p:sp>
          <p:nvSpPr>
            <p:cNvPr id="45083" name="Rectangle à coins arrondis 60"/>
            <p:cNvSpPr>
              <a:spLocks noChangeArrowheads="1"/>
            </p:cNvSpPr>
            <p:nvPr/>
          </p:nvSpPr>
          <p:spPr bwMode="auto">
            <a:xfrm>
              <a:off x="1247" y="2341"/>
              <a:ext cx="1962" cy="1158"/>
            </a:xfrm>
            <a:prstGeom prst="roundRect">
              <a:avLst>
                <a:gd name="adj" fmla="val 16667"/>
              </a:avLst>
            </a:prstGeom>
            <a:solidFill>
              <a:srgbClr val="D3E78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3" name="Rectangle 9"/>
            <p:cNvSpPr/>
            <p:nvPr/>
          </p:nvSpPr>
          <p:spPr bwMode="auto">
            <a:xfrm>
              <a:off x="1462" y="2521"/>
              <a:ext cx="1614" cy="370"/>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defRPr/>
              </a:pPr>
              <a:r>
                <a:rPr lang="fr-FR" sz="1600" dirty="0">
                  <a:effectLst>
                    <a:outerShdw blurRad="38100" dist="38100" dir="2700000" algn="tl">
                      <a:srgbClr val="C0C0C0"/>
                    </a:outerShdw>
                  </a:effectLst>
                  <a:latin typeface="Lucida Grande"/>
                  <a:ea typeface="MS PGothic" charset="-128"/>
                </a:rPr>
                <a:t>Évaluation 1 : </a:t>
              </a:r>
              <a:r>
                <a:rPr lang="fr-FR" sz="1600" dirty="0" smtClean="0">
                  <a:effectLst>
                    <a:outerShdw blurRad="38100" dist="38100" dir="2700000" algn="tl">
                      <a:srgbClr val="C0C0C0"/>
                    </a:outerShdw>
                  </a:effectLst>
                  <a:latin typeface="Lucida Grande"/>
                  <a:ea typeface="MS PGothic" charset="-128"/>
                </a:rPr>
                <a:t>français</a:t>
              </a:r>
              <a:endParaRPr lang="fr-FR" sz="1600" dirty="0">
                <a:effectLst>
                  <a:outerShdw blurRad="38100" dist="38100" dir="2700000" algn="tl">
                    <a:srgbClr val="C0C0C0"/>
                  </a:outerShdw>
                </a:effectLst>
                <a:latin typeface="Lucida Grande"/>
                <a:ea typeface="MS PGothic" charset="-128"/>
              </a:endParaRPr>
            </a:p>
            <a:p>
              <a:pPr algn="ctr" eaLnBrk="0" hangingPunct="0">
                <a:defRPr/>
              </a:pPr>
              <a:endParaRPr lang="fr-FR" sz="1600" dirty="0">
                <a:latin typeface="Lucida Grande"/>
                <a:ea typeface="MS PGothic" charset="-128"/>
              </a:endParaRPr>
            </a:p>
          </p:txBody>
        </p:sp>
        <p:sp>
          <p:nvSpPr>
            <p:cNvPr id="6" name="Rectangle 9"/>
            <p:cNvSpPr/>
            <p:nvPr/>
          </p:nvSpPr>
          <p:spPr bwMode="auto">
            <a:xfrm>
              <a:off x="1462" y="3019"/>
              <a:ext cx="1614" cy="370"/>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fontAlgn="auto" hangingPunct="0">
                <a:spcBef>
                  <a:spcPts val="0"/>
                </a:spcBef>
                <a:spcAft>
                  <a:spcPts val="0"/>
                </a:spcAft>
                <a:defRPr/>
              </a:pPr>
              <a:endParaRPr lang="fr-FR" sz="800" dirty="0">
                <a:effectLst>
                  <a:outerShdw blurRad="38100" dist="38100" dir="2700000" algn="tl">
                    <a:srgbClr val="C0C0C0"/>
                  </a:outerShdw>
                </a:effectLst>
                <a:latin typeface="Lucida Grande"/>
                <a:ea typeface="MS PGothic" pitchFamily="34" charset="-128"/>
              </a:endParaRPr>
            </a:p>
            <a:p>
              <a:pPr eaLnBrk="0" fontAlgn="auto" hangingPunct="0">
                <a:spcBef>
                  <a:spcPts val="0"/>
                </a:spcBef>
                <a:spcAft>
                  <a:spcPts val="0"/>
                </a:spcAft>
                <a:defRPr/>
              </a:pPr>
              <a:r>
                <a:rPr lang="fr-FR" sz="1600" dirty="0" smtClean="0">
                  <a:effectLst>
                    <a:outerShdw blurRad="38100" dist="38100" dir="2700000" algn="tl">
                      <a:srgbClr val="C0C0C0"/>
                    </a:outerShdw>
                  </a:effectLst>
                  <a:latin typeface="Lucida Grande"/>
                  <a:ea typeface="MS PGothic" pitchFamily="34" charset="-128"/>
                </a:rPr>
                <a:t>5 blocs</a:t>
              </a:r>
              <a:endParaRPr lang="fr-FR" sz="1600" dirty="0">
                <a:effectLst>
                  <a:outerShdw blurRad="38100" dist="38100" dir="2700000" algn="tl">
                    <a:srgbClr val="C0C0C0"/>
                  </a:outerShdw>
                </a:effectLst>
                <a:latin typeface="Lucida Grande"/>
                <a:ea typeface="MS PGothic" pitchFamily="34" charset="-128"/>
              </a:endParaRPr>
            </a:p>
            <a:p>
              <a:pPr algn="ctr" eaLnBrk="0" fontAlgn="auto" hangingPunct="0">
                <a:spcBef>
                  <a:spcPts val="0"/>
                </a:spcBef>
                <a:spcAft>
                  <a:spcPts val="0"/>
                </a:spcAft>
                <a:defRPr/>
              </a:pPr>
              <a:endParaRPr lang="fr-FR" sz="1600" dirty="0">
                <a:latin typeface="Lucida Grande"/>
                <a:ea typeface="MS PGothic" pitchFamily="34" charset="-128"/>
              </a:endParaRPr>
            </a:p>
          </p:txBody>
        </p:sp>
        <p:sp>
          <p:nvSpPr>
            <p:cNvPr id="7" name="Rectangle 4"/>
            <p:cNvSpPr/>
            <p:nvPr/>
          </p:nvSpPr>
          <p:spPr bwMode="auto">
            <a:xfrm>
              <a:off x="2170" y="3082"/>
              <a:ext cx="843" cy="249"/>
            </a:xfrm>
            <a:prstGeom prst="rect">
              <a:avLst/>
            </a:prstGeom>
            <a:solidFill>
              <a:schemeClr val="accent1"/>
            </a:solidFill>
            <a:ln w="9525" cap="flat" cmpd="sng" algn="ctr">
              <a:noFill/>
              <a:prstDash val="solid"/>
              <a:round/>
              <a:headEnd type="none" w="med" len="med"/>
              <a:tailEnd type="none" w="med" len="med"/>
            </a:ln>
            <a:effectLst>
              <a:outerShdw blurRad="152400" dist="254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a:latin typeface="Lucida Grande"/>
                  <a:ea typeface="MS PGothic" pitchFamily="34" charset="-128"/>
                </a:rPr>
                <a:t>50 minutes  </a:t>
              </a:r>
            </a:p>
          </p:txBody>
        </p:sp>
      </p:grpSp>
      <p:grpSp>
        <p:nvGrpSpPr>
          <p:cNvPr id="45069" name="Group 81"/>
          <p:cNvGrpSpPr>
            <a:grpSpLocks/>
          </p:cNvGrpSpPr>
          <p:nvPr/>
        </p:nvGrpSpPr>
        <p:grpSpPr bwMode="auto">
          <a:xfrm>
            <a:off x="3635375" y="3498850"/>
            <a:ext cx="3024188" cy="647700"/>
            <a:chOff x="1292" y="1888"/>
            <a:chExt cx="1905" cy="408"/>
          </a:xfrm>
        </p:grpSpPr>
        <p:sp>
          <p:nvSpPr>
            <p:cNvPr id="45081" name="Rectangle à coins arrondis 60"/>
            <p:cNvSpPr>
              <a:spLocks noChangeArrowheads="1"/>
            </p:cNvSpPr>
            <p:nvPr/>
          </p:nvSpPr>
          <p:spPr bwMode="auto">
            <a:xfrm>
              <a:off x="1292" y="1888"/>
              <a:ext cx="1905" cy="408"/>
            </a:xfrm>
            <a:prstGeom prst="roundRect">
              <a:avLst>
                <a:gd name="adj" fmla="val 16667"/>
              </a:avLst>
            </a:prstGeom>
            <a:solidFill>
              <a:srgbClr val="FFFF9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45082" name="Text Box 80"/>
            <p:cNvSpPr txBox="1">
              <a:spLocks noChangeArrowheads="1"/>
            </p:cNvSpPr>
            <p:nvPr/>
          </p:nvSpPr>
          <p:spPr bwMode="auto">
            <a:xfrm>
              <a:off x="1416" y="1888"/>
              <a:ext cx="1509" cy="330"/>
            </a:xfrm>
            <a:prstGeom prst="rect">
              <a:avLst/>
            </a:prstGeom>
            <a:noFill/>
            <a:ln w="9525">
              <a:noFill/>
              <a:miter lim="800000"/>
              <a:headEnd/>
              <a:tailEnd/>
            </a:ln>
          </p:spPr>
          <p:txBody>
            <a:bodyPr>
              <a:spAutoFit/>
            </a:bodyPr>
            <a:lstStyle/>
            <a:p>
              <a:endParaRPr lang="fr-FR" sz="1400" dirty="0"/>
            </a:p>
            <a:p>
              <a:pPr algn="ctr"/>
              <a:r>
                <a:rPr lang="fr-FR" sz="1400" dirty="0" smtClean="0"/>
                <a:t>Entraînement</a:t>
              </a:r>
              <a:endParaRPr lang="fr-FR" sz="1400" dirty="0"/>
            </a:p>
          </p:txBody>
        </p:sp>
      </p:grpSp>
      <p:sp>
        <p:nvSpPr>
          <p:cNvPr id="45070" name="Rectangle à coins arrondis 60"/>
          <p:cNvSpPr>
            <a:spLocks noChangeArrowheads="1"/>
          </p:cNvSpPr>
          <p:nvPr/>
        </p:nvSpPr>
        <p:spPr bwMode="auto">
          <a:xfrm>
            <a:off x="3635375" y="2708275"/>
            <a:ext cx="3024188" cy="647700"/>
          </a:xfrm>
          <a:prstGeom prst="roundRect">
            <a:avLst>
              <a:gd name="adj" fmla="val 16667"/>
            </a:avLst>
          </a:prstGeom>
          <a:solidFill>
            <a:srgbClr val="FFFF9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45071" name="Text Box 84"/>
          <p:cNvSpPr txBox="1">
            <a:spLocks noChangeArrowheads="1"/>
          </p:cNvSpPr>
          <p:nvPr/>
        </p:nvSpPr>
        <p:spPr bwMode="auto">
          <a:xfrm>
            <a:off x="3779838" y="2781300"/>
            <a:ext cx="2828925" cy="487363"/>
          </a:xfrm>
          <a:prstGeom prst="rect">
            <a:avLst/>
          </a:prstGeom>
          <a:noFill/>
          <a:ln w="9525">
            <a:noFill/>
            <a:miter lim="800000"/>
            <a:headEnd/>
            <a:tailEnd/>
          </a:ln>
        </p:spPr>
        <p:txBody>
          <a:bodyPr>
            <a:spAutoFit/>
          </a:bodyPr>
          <a:lstStyle/>
          <a:p>
            <a:pPr algn="ctr"/>
            <a:r>
              <a:rPr lang="fr-FR" sz="1400"/>
              <a:t>Connexion </a:t>
            </a:r>
          </a:p>
          <a:p>
            <a:pPr algn="ctr"/>
            <a:r>
              <a:rPr lang="fr-FR" sz="1200"/>
              <a:t>(saisie identifiant et mot de passe)</a:t>
            </a:r>
          </a:p>
        </p:txBody>
      </p:sp>
      <p:sp>
        <p:nvSpPr>
          <p:cNvPr id="5" name="Rectangle 4"/>
          <p:cNvSpPr/>
          <p:nvPr/>
        </p:nvSpPr>
        <p:spPr bwMode="auto">
          <a:xfrm>
            <a:off x="6900863" y="3597275"/>
            <a:ext cx="1338262" cy="395287"/>
          </a:xfrm>
          <a:prstGeom prst="rect">
            <a:avLst/>
          </a:prstGeom>
          <a:solidFill>
            <a:schemeClr val="accent1"/>
          </a:solidFill>
          <a:ln w="9525" cap="flat" cmpd="sng" algn="ctr">
            <a:noFill/>
            <a:prstDash val="solid"/>
            <a:round/>
            <a:headEnd type="none" w="med" len="med"/>
            <a:tailEnd type="none" w="med" len="med"/>
          </a:ln>
          <a:effectLst>
            <a:outerShdw blurRad="152400" dist="254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smtClean="0">
                <a:latin typeface="Lucida Grande"/>
                <a:ea typeface="MS PGothic" pitchFamily="34" charset="-128"/>
              </a:rPr>
              <a:t>10 </a:t>
            </a:r>
            <a:r>
              <a:rPr lang="fr-FR" sz="1600" dirty="0">
                <a:latin typeface="Lucida Grande"/>
                <a:ea typeface="MS PGothic" pitchFamily="34" charset="-128"/>
              </a:rPr>
              <a:t>minutes  </a:t>
            </a:r>
          </a:p>
        </p:txBody>
      </p:sp>
      <p:sp>
        <p:nvSpPr>
          <p:cNvPr id="8" name="Rectangle 4"/>
          <p:cNvSpPr/>
          <p:nvPr/>
        </p:nvSpPr>
        <p:spPr bwMode="auto">
          <a:xfrm>
            <a:off x="6900863" y="2805113"/>
            <a:ext cx="1338262" cy="395287"/>
          </a:xfrm>
          <a:prstGeom prst="rect">
            <a:avLst/>
          </a:prstGeom>
          <a:solidFill>
            <a:schemeClr val="accent1"/>
          </a:solidFill>
          <a:ln w="9525" cap="flat" cmpd="sng" algn="ctr">
            <a:noFill/>
            <a:prstDash val="solid"/>
            <a:round/>
            <a:headEnd type="none" w="med" len="med"/>
            <a:tailEnd type="none" w="med" len="med"/>
          </a:ln>
          <a:effectLst>
            <a:outerShdw blurRad="152400" dist="254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a:latin typeface="Lucida Grande"/>
                <a:ea typeface="MS PGothic" pitchFamily="34" charset="-128"/>
              </a:rPr>
              <a:t>5 minutes  </a:t>
            </a:r>
          </a:p>
        </p:txBody>
      </p:sp>
      <p:sp>
        <p:nvSpPr>
          <p:cNvPr id="45078" name="Rectangle à coins arrondis 60"/>
          <p:cNvSpPr>
            <a:spLocks noChangeArrowheads="1"/>
          </p:cNvSpPr>
          <p:nvPr/>
        </p:nvSpPr>
        <p:spPr bwMode="auto">
          <a:xfrm>
            <a:off x="3635375" y="1916113"/>
            <a:ext cx="3024188" cy="647700"/>
          </a:xfrm>
          <a:prstGeom prst="roundRect">
            <a:avLst>
              <a:gd name="adj" fmla="val 16667"/>
            </a:avLst>
          </a:prstGeom>
          <a:solidFill>
            <a:srgbClr val="FFFF99">
              <a:alpha val="54117"/>
            </a:srgbClr>
          </a:solidFill>
          <a:ln w="9525" algn="ctr">
            <a:solidFill>
              <a:schemeClr val="tx1"/>
            </a:solidFill>
            <a:round/>
            <a:headEnd/>
            <a:tailEnd/>
          </a:ln>
        </p:spPr>
        <p:txBody>
          <a:bodyPr/>
          <a:lstStyle/>
          <a:p>
            <a:pPr algn="ctr"/>
            <a:r>
              <a:rPr lang="fr-FR" sz="1400"/>
              <a:t>Introduction générale </a:t>
            </a:r>
          </a:p>
          <a:p>
            <a:pPr algn="ctr"/>
            <a:r>
              <a:rPr lang="fr-FR" sz="1400"/>
              <a:t>(administrateur de test)</a:t>
            </a:r>
          </a:p>
          <a:p>
            <a:pPr algn="r" eaLnBrk="0" hangingPunct="0"/>
            <a:endParaRPr lang="fr-FR" sz="2400">
              <a:latin typeface="Lucida Grande"/>
              <a:ea typeface="MS PGothic" pitchFamily="34" charset="-128"/>
            </a:endParaRPr>
          </a:p>
        </p:txBody>
      </p:sp>
      <p:sp>
        <p:nvSpPr>
          <p:cNvPr id="45079" name="Rectangle à coins arrondis 60"/>
          <p:cNvSpPr>
            <a:spLocks noChangeArrowheads="1"/>
          </p:cNvSpPr>
          <p:nvPr/>
        </p:nvSpPr>
        <p:spPr bwMode="auto">
          <a:xfrm>
            <a:off x="7235825" y="5084763"/>
            <a:ext cx="1657350" cy="504825"/>
          </a:xfrm>
          <a:prstGeom prst="roundRect">
            <a:avLst>
              <a:gd name="adj" fmla="val 16667"/>
            </a:avLst>
          </a:prstGeom>
          <a:solidFill>
            <a:srgbClr val="D3E78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45080" name="Text Box 96"/>
          <p:cNvSpPr txBox="1">
            <a:spLocks noChangeArrowheads="1"/>
          </p:cNvSpPr>
          <p:nvPr/>
        </p:nvSpPr>
        <p:spPr bwMode="auto">
          <a:xfrm>
            <a:off x="7308850" y="5084763"/>
            <a:ext cx="1439863" cy="517525"/>
          </a:xfrm>
          <a:prstGeom prst="rect">
            <a:avLst/>
          </a:prstGeom>
          <a:noFill/>
          <a:ln w="9525">
            <a:noFill/>
            <a:miter lim="800000"/>
            <a:headEnd/>
            <a:tailEnd/>
          </a:ln>
        </p:spPr>
        <p:txBody>
          <a:bodyPr>
            <a:spAutoFit/>
          </a:bodyPr>
          <a:lstStyle/>
          <a:p>
            <a:pPr algn="ctr"/>
            <a:r>
              <a:rPr lang="fr-FR" sz="1400"/>
              <a:t>Fin de la connexion </a:t>
            </a:r>
          </a:p>
        </p:txBody>
      </p:sp>
      <p:sp>
        <p:nvSpPr>
          <p:cNvPr id="25" name="Rectangle 24"/>
          <p:cNvSpPr/>
          <p:nvPr/>
        </p:nvSpPr>
        <p:spPr>
          <a:xfrm>
            <a:off x="888703" y="327539"/>
            <a:ext cx="7200900" cy="553998"/>
          </a:xfrm>
          <a:prstGeom prst="rect">
            <a:avLst/>
          </a:prstGeom>
        </p:spPr>
        <p:txBody>
          <a:bodyPr wrap="square">
            <a:spAutoFit/>
          </a:bodyPr>
          <a:lstStyle/>
          <a:p>
            <a:r>
              <a:rPr lang="fr-FR" sz="3000" b="1" cap="all" dirty="0" smtClean="0">
                <a:latin typeface="+mj-lt"/>
                <a:ea typeface="+mj-ea"/>
                <a:cs typeface="+mj-cs"/>
              </a:rPr>
              <a:t>l’Organisation des passations</a:t>
            </a:r>
            <a:endParaRPr lang="fr-FR" sz="3000" b="1" cap="all" dirty="0">
              <a:latin typeface="+mj-lt"/>
              <a:ea typeface="+mj-ea"/>
              <a:cs typeface="+mj-cs"/>
            </a:endParaRPr>
          </a:p>
        </p:txBody>
      </p:sp>
    </p:spTree>
    <p:extLst>
      <p:ext uri="{BB962C8B-B14F-4D97-AF65-F5344CB8AC3E}">
        <p14:creationId xmlns:p14="http://schemas.microsoft.com/office/powerpoint/2010/main" val="402555933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endParaRPr lang="fr-FR" sz="1200">
              <a:solidFill>
                <a:schemeClr val="tx1">
                  <a:tint val="75000"/>
                </a:schemeClr>
              </a:solidFill>
              <a:latin typeface="+mn-lt"/>
            </a:endParaRPr>
          </a:p>
        </p:txBody>
      </p:sp>
      <p:sp>
        <p:nvSpPr>
          <p:cNvPr id="12" name="Rectangle 11"/>
          <p:cNvSpPr/>
          <p:nvPr/>
        </p:nvSpPr>
        <p:spPr bwMode="auto">
          <a:xfrm>
            <a:off x="457200" y="1551478"/>
            <a:ext cx="2808288" cy="537165"/>
          </a:xfrm>
          <a:prstGeom prst="rect">
            <a:avLst/>
          </a:prstGeom>
          <a:solidFill>
            <a:schemeClr val="accent6">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a:effectLst>
                  <a:outerShdw blurRad="38100" dist="38100" dir="2700000" algn="tl">
                    <a:srgbClr val="C0C0C0"/>
                  </a:outerShdw>
                </a:effectLst>
                <a:latin typeface="Lucida Grande"/>
                <a:ea typeface="MS PGothic" pitchFamily="34" charset="-128"/>
              </a:rPr>
              <a:t>     Séquence </a:t>
            </a:r>
            <a:r>
              <a:rPr lang="fr-FR" sz="1600" dirty="0" smtClean="0">
                <a:effectLst>
                  <a:outerShdw blurRad="38100" dist="38100" dir="2700000" algn="tl">
                    <a:srgbClr val="C0C0C0"/>
                  </a:outerShdw>
                </a:effectLst>
                <a:latin typeface="Lucida Grande"/>
                <a:ea typeface="MS PGothic" pitchFamily="34" charset="-128"/>
              </a:rPr>
              <a:t>2</a:t>
            </a:r>
            <a:endParaRPr lang="fr-FR" sz="1600" dirty="0">
              <a:effectLst>
                <a:outerShdw blurRad="38100" dist="38100" dir="2700000" algn="tl">
                  <a:srgbClr val="C0C0C0"/>
                </a:outerShdw>
              </a:effectLst>
              <a:latin typeface="Lucida Grande"/>
              <a:ea typeface="MS PGothic" pitchFamily="34" charset="-128"/>
            </a:endParaRPr>
          </a:p>
          <a:p>
            <a:pPr algn="ctr" eaLnBrk="0" fontAlgn="auto" hangingPunct="0">
              <a:spcBef>
                <a:spcPts val="0"/>
              </a:spcBef>
              <a:spcAft>
                <a:spcPts val="0"/>
              </a:spcAft>
              <a:defRPr/>
            </a:pPr>
            <a:endParaRPr lang="fr-FR" sz="1600" dirty="0">
              <a:latin typeface="Lucida Grande"/>
              <a:ea typeface="MS PGothic" pitchFamily="34" charset="-128"/>
            </a:endParaRPr>
          </a:p>
        </p:txBody>
      </p:sp>
      <p:cxnSp>
        <p:nvCxnSpPr>
          <p:cNvPr id="45064" name="Connecteur droit avec flèche 68"/>
          <p:cNvCxnSpPr>
            <a:cxnSpLocks noChangeShapeType="1"/>
          </p:cNvCxnSpPr>
          <p:nvPr/>
        </p:nvCxnSpPr>
        <p:spPr bwMode="auto">
          <a:xfrm>
            <a:off x="6678613" y="5300663"/>
            <a:ext cx="557212" cy="0"/>
          </a:xfrm>
          <a:prstGeom prst="straightConnector1">
            <a:avLst/>
          </a:prstGeom>
          <a:noFill/>
          <a:ln w="28575" algn="ctr">
            <a:solidFill>
              <a:schemeClr val="tx1"/>
            </a:solidFill>
            <a:round/>
            <a:headEnd type="oval" w="med" len="med"/>
            <a:tailEnd type="arrow" w="med" len="med"/>
          </a:ln>
        </p:spPr>
      </p:cxnSp>
      <p:sp>
        <p:nvSpPr>
          <p:cNvPr id="2" name="Rectangle 4"/>
          <p:cNvSpPr/>
          <p:nvPr/>
        </p:nvSpPr>
        <p:spPr bwMode="auto">
          <a:xfrm>
            <a:off x="6902451" y="2012950"/>
            <a:ext cx="1338262" cy="395287"/>
          </a:xfrm>
          <a:prstGeom prst="rect">
            <a:avLst/>
          </a:prstGeom>
          <a:solidFill>
            <a:schemeClr val="accent1"/>
          </a:solidFill>
          <a:ln w="9525" cap="flat" cmpd="sng" algn="ctr">
            <a:noFill/>
            <a:prstDash val="solid"/>
            <a:round/>
            <a:headEnd type="none" w="med" len="med"/>
            <a:tailEnd type="none" w="med" len="med"/>
          </a:ln>
          <a:effectLst>
            <a:outerShdw blurRad="152400" dist="254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smtClean="0">
                <a:latin typeface="Lucida Grande"/>
                <a:ea typeface="MS PGothic" pitchFamily="34" charset="-128"/>
              </a:rPr>
              <a:t>5 </a:t>
            </a:r>
            <a:r>
              <a:rPr lang="fr-FR" sz="1600" dirty="0">
                <a:latin typeface="Lucida Grande"/>
                <a:ea typeface="MS PGothic" pitchFamily="34" charset="-128"/>
              </a:rPr>
              <a:t>minutes  </a:t>
            </a:r>
          </a:p>
        </p:txBody>
      </p:sp>
      <p:grpSp>
        <p:nvGrpSpPr>
          <p:cNvPr id="45068" name="Group 91"/>
          <p:cNvGrpSpPr>
            <a:grpSpLocks/>
          </p:cNvGrpSpPr>
          <p:nvPr/>
        </p:nvGrpSpPr>
        <p:grpSpPr bwMode="auto">
          <a:xfrm>
            <a:off x="3563938" y="4291013"/>
            <a:ext cx="3114675" cy="1838325"/>
            <a:chOff x="1247" y="2341"/>
            <a:chExt cx="1962" cy="1158"/>
          </a:xfrm>
        </p:grpSpPr>
        <p:sp>
          <p:nvSpPr>
            <p:cNvPr id="45083" name="Rectangle à coins arrondis 60"/>
            <p:cNvSpPr>
              <a:spLocks noChangeArrowheads="1"/>
            </p:cNvSpPr>
            <p:nvPr/>
          </p:nvSpPr>
          <p:spPr bwMode="auto">
            <a:xfrm>
              <a:off x="1247" y="2341"/>
              <a:ext cx="1962" cy="1158"/>
            </a:xfrm>
            <a:prstGeom prst="roundRect">
              <a:avLst>
                <a:gd name="adj" fmla="val 16667"/>
              </a:avLst>
            </a:prstGeom>
            <a:solidFill>
              <a:srgbClr val="D3E78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3" name="Rectangle 9"/>
            <p:cNvSpPr/>
            <p:nvPr/>
          </p:nvSpPr>
          <p:spPr bwMode="auto">
            <a:xfrm>
              <a:off x="1462" y="2521"/>
              <a:ext cx="1614" cy="370"/>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defRPr/>
              </a:pPr>
              <a:r>
                <a:rPr lang="fr-FR" sz="1600" dirty="0">
                  <a:effectLst>
                    <a:outerShdw blurRad="38100" dist="38100" dir="2700000" algn="tl">
                      <a:srgbClr val="C0C0C0"/>
                    </a:outerShdw>
                  </a:effectLst>
                  <a:latin typeface="Lucida Grande"/>
                  <a:ea typeface="MS PGothic" charset="-128"/>
                </a:rPr>
                <a:t>Évaluation </a:t>
              </a:r>
              <a:r>
                <a:rPr lang="fr-FR" sz="1600" dirty="0" smtClean="0">
                  <a:effectLst>
                    <a:outerShdw blurRad="38100" dist="38100" dir="2700000" algn="tl">
                      <a:srgbClr val="C0C0C0"/>
                    </a:outerShdw>
                  </a:effectLst>
                  <a:latin typeface="Lucida Grande"/>
                  <a:ea typeface="MS PGothic" charset="-128"/>
                </a:rPr>
                <a:t>2 </a:t>
              </a:r>
              <a:r>
                <a:rPr lang="fr-FR" sz="1600" dirty="0">
                  <a:effectLst>
                    <a:outerShdw blurRad="38100" dist="38100" dir="2700000" algn="tl">
                      <a:srgbClr val="C0C0C0"/>
                    </a:outerShdw>
                  </a:effectLst>
                  <a:latin typeface="Lucida Grande"/>
                  <a:ea typeface="MS PGothic" charset="-128"/>
                </a:rPr>
                <a:t>: </a:t>
              </a:r>
              <a:r>
                <a:rPr lang="fr-FR" sz="1600" dirty="0" smtClean="0">
                  <a:effectLst>
                    <a:outerShdw blurRad="38100" dist="38100" dir="2700000" algn="tl">
                      <a:srgbClr val="C0C0C0"/>
                    </a:outerShdw>
                  </a:effectLst>
                  <a:latin typeface="Lucida Grande"/>
                  <a:ea typeface="MS PGothic" charset="-128"/>
                </a:rPr>
                <a:t>mathématiques</a:t>
              </a:r>
              <a:endParaRPr lang="fr-FR" sz="1600" dirty="0">
                <a:effectLst>
                  <a:outerShdw blurRad="38100" dist="38100" dir="2700000" algn="tl">
                    <a:srgbClr val="C0C0C0"/>
                  </a:outerShdw>
                </a:effectLst>
                <a:latin typeface="Lucida Grande"/>
                <a:ea typeface="MS PGothic" charset="-128"/>
              </a:endParaRPr>
            </a:p>
            <a:p>
              <a:pPr algn="ctr" eaLnBrk="0" hangingPunct="0">
                <a:defRPr/>
              </a:pPr>
              <a:endParaRPr lang="fr-FR" sz="1600" dirty="0">
                <a:latin typeface="Lucida Grande"/>
                <a:ea typeface="MS PGothic" charset="-128"/>
              </a:endParaRPr>
            </a:p>
          </p:txBody>
        </p:sp>
        <p:sp>
          <p:nvSpPr>
            <p:cNvPr id="6" name="Rectangle 9"/>
            <p:cNvSpPr/>
            <p:nvPr/>
          </p:nvSpPr>
          <p:spPr bwMode="auto">
            <a:xfrm>
              <a:off x="1462" y="3019"/>
              <a:ext cx="1614" cy="370"/>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fontAlgn="auto" hangingPunct="0">
                <a:spcBef>
                  <a:spcPts val="0"/>
                </a:spcBef>
                <a:spcAft>
                  <a:spcPts val="0"/>
                </a:spcAft>
                <a:defRPr/>
              </a:pPr>
              <a:endParaRPr lang="fr-FR" sz="800" dirty="0">
                <a:effectLst>
                  <a:outerShdw blurRad="38100" dist="38100" dir="2700000" algn="tl">
                    <a:srgbClr val="C0C0C0"/>
                  </a:outerShdw>
                </a:effectLst>
                <a:latin typeface="Lucida Grande"/>
                <a:ea typeface="MS PGothic" pitchFamily="34" charset="-128"/>
              </a:endParaRPr>
            </a:p>
            <a:p>
              <a:pPr eaLnBrk="0" fontAlgn="auto" hangingPunct="0">
                <a:spcBef>
                  <a:spcPts val="0"/>
                </a:spcBef>
                <a:spcAft>
                  <a:spcPts val="0"/>
                </a:spcAft>
                <a:defRPr/>
              </a:pPr>
              <a:r>
                <a:rPr lang="fr-FR" sz="1600" dirty="0" smtClean="0">
                  <a:effectLst>
                    <a:outerShdw blurRad="38100" dist="38100" dir="2700000" algn="tl">
                      <a:srgbClr val="C0C0C0"/>
                    </a:outerShdw>
                  </a:effectLst>
                  <a:latin typeface="Lucida Grande"/>
                  <a:ea typeface="MS PGothic" pitchFamily="34" charset="-128"/>
                </a:rPr>
                <a:t>5 blocs</a:t>
              </a:r>
              <a:endParaRPr lang="fr-FR" sz="1600" dirty="0">
                <a:effectLst>
                  <a:outerShdw blurRad="38100" dist="38100" dir="2700000" algn="tl">
                    <a:srgbClr val="C0C0C0"/>
                  </a:outerShdw>
                </a:effectLst>
                <a:latin typeface="Lucida Grande"/>
                <a:ea typeface="MS PGothic" pitchFamily="34" charset="-128"/>
              </a:endParaRPr>
            </a:p>
            <a:p>
              <a:pPr algn="ctr" eaLnBrk="0" fontAlgn="auto" hangingPunct="0">
                <a:spcBef>
                  <a:spcPts val="0"/>
                </a:spcBef>
                <a:spcAft>
                  <a:spcPts val="0"/>
                </a:spcAft>
                <a:defRPr/>
              </a:pPr>
              <a:endParaRPr lang="fr-FR" sz="1600" dirty="0">
                <a:latin typeface="Lucida Grande"/>
                <a:ea typeface="MS PGothic" pitchFamily="34" charset="-128"/>
              </a:endParaRPr>
            </a:p>
          </p:txBody>
        </p:sp>
        <p:sp>
          <p:nvSpPr>
            <p:cNvPr id="7" name="Rectangle 4"/>
            <p:cNvSpPr/>
            <p:nvPr/>
          </p:nvSpPr>
          <p:spPr bwMode="auto">
            <a:xfrm>
              <a:off x="2170" y="3082"/>
              <a:ext cx="843" cy="249"/>
            </a:xfrm>
            <a:prstGeom prst="rect">
              <a:avLst/>
            </a:prstGeom>
            <a:solidFill>
              <a:schemeClr val="accent1"/>
            </a:solidFill>
            <a:ln w="9525" cap="flat" cmpd="sng" algn="ctr">
              <a:noFill/>
              <a:prstDash val="solid"/>
              <a:round/>
              <a:headEnd type="none" w="med" len="med"/>
              <a:tailEnd type="none" w="med" len="med"/>
            </a:ln>
            <a:effectLst>
              <a:outerShdw blurRad="152400" dist="254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a:latin typeface="Lucida Grande"/>
                  <a:ea typeface="MS PGothic" pitchFamily="34" charset="-128"/>
                </a:rPr>
                <a:t>50 minutes  </a:t>
              </a:r>
            </a:p>
          </p:txBody>
        </p:sp>
      </p:grpSp>
      <p:grpSp>
        <p:nvGrpSpPr>
          <p:cNvPr id="45069" name="Group 81"/>
          <p:cNvGrpSpPr>
            <a:grpSpLocks/>
          </p:cNvGrpSpPr>
          <p:nvPr/>
        </p:nvGrpSpPr>
        <p:grpSpPr bwMode="auto">
          <a:xfrm>
            <a:off x="3635375" y="3498850"/>
            <a:ext cx="3024188" cy="647700"/>
            <a:chOff x="1292" y="1888"/>
            <a:chExt cx="1905" cy="408"/>
          </a:xfrm>
        </p:grpSpPr>
        <p:sp>
          <p:nvSpPr>
            <p:cNvPr id="45081" name="Rectangle à coins arrondis 60"/>
            <p:cNvSpPr>
              <a:spLocks noChangeArrowheads="1"/>
            </p:cNvSpPr>
            <p:nvPr/>
          </p:nvSpPr>
          <p:spPr bwMode="auto">
            <a:xfrm>
              <a:off x="1292" y="1888"/>
              <a:ext cx="1905" cy="408"/>
            </a:xfrm>
            <a:prstGeom prst="roundRect">
              <a:avLst>
                <a:gd name="adj" fmla="val 16667"/>
              </a:avLst>
            </a:prstGeom>
            <a:solidFill>
              <a:srgbClr val="FFFF9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45082" name="Text Box 80"/>
            <p:cNvSpPr txBox="1">
              <a:spLocks noChangeArrowheads="1"/>
            </p:cNvSpPr>
            <p:nvPr/>
          </p:nvSpPr>
          <p:spPr bwMode="auto">
            <a:xfrm>
              <a:off x="1416" y="1888"/>
              <a:ext cx="1509" cy="330"/>
            </a:xfrm>
            <a:prstGeom prst="rect">
              <a:avLst/>
            </a:prstGeom>
            <a:noFill/>
            <a:ln w="9525">
              <a:noFill/>
              <a:miter lim="800000"/>
              <a:headEnd/>
              <a:tailEnd/>
            </a:ln>
          </p:spPr>
          <p:txBody>
            <a:bodyPr>
              <a:spAutoFit/>
            </a:bodyPr>
            <a:lstStyle/>
            <a:p>
              <a:endParaRPr lang="fr-FR" sz="1400" dirty="0"/>
            </a:p>
            <a:p>
              <a:pPr algn="ctr"/>
              <a:r>
                <a:rPr lang="fr-FR" sz="1400" dirty="0" smtClean="0"/>
                <a:t>Entraînement</a:t>
              </a:r>
              <a:endParaRPr lang="fr-FR" sz="1400" dirty="0"/>
            </a:p>
          </p:txBody>
        </p:sp>
      </p:grpSp>
      <p:sp>
        <p:nvSpPr>
          <p:cNvPr id="45070" name="Rectangle à coins arrondis 60"/>
          <p:cNvSpPr>
            <a:spLocks noChangeArrowheads="1"/>
          </p:cNvSpPr>
          <p:nvPr/>
        </p:nvSpPr>
        <p:spPr bwMode="auto">
          <a:xfrm>
            <a:off x="3635375" y="2708275"/>
            <a:ext cx="3024188" cy="647700"/>
          </a:xfrm>
          <a:prstGeom prst="roundRect">
            <a:avLst>
              <a:gd name="adj" fmla="val 16667"/>
            </a:avLst>
          </a:prstGeom>
          <a:solidFill>
            <a:srgbClr val="FFFF9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45071" name="Text Box 84"/>
          <p:cNvSpPr txBox="1">
            <a:spLocks noChangeArrowheads="1"/>
          </p:cNvSpPr>
          <p:nvPr/>
        </p:nvSpPr>
        <p:spPr bwMode="auto">
          <a:xfrm>
            <a:off x="3779838" y="2781300"/>
            <a:ext cx="2828925" cy="487363"/>
          </a:xfrm>
          <a:prstGeom prst="rect">
            <a:avLst/>
          </a:prstGeom>
          <a:noFill/>
          <a:ln w="9525">
            <a:noFill/>
            <a:miter lim="800000"/>
            <a:headEnd/>
            <a:tailEnd/>
          </a:ln>
        </p:spPr>
        <p:txBody>
          <a:bodyPr>
            <a:spAutoFit/>
          </a:bodyPr>
          <a:lstStyle/>
          <a:p>
            <a:pPr algn="ctr"/>
            <a:r>
              <a:rPr lang="fr-FR" sz="1400"/>
              <a:t>Connexion </a:t>
            </a:r>
          </a:p>
          <a:p>
            <a:pPr algn="ctr"/>
            <a:r>
              <a:rPr lang="fr-FR" sz="1200"/>
              <a:t>(saisie identifiant et mot de passe)</a:t>
            </a:r>
          </a:p>
        </p:txBody>
      </p:sp>
      <p:sp>
        <p:nvSpPr>
          <p:cNvPr id="5" name="Rectangle 4"/>
          <p:cNvSpPr/>
          <p:nvPr/>
        </p:nvSpPr>
        <p:spPr bwMode="auto">
          <a:xfrm>
            <a:off x="6900863" y="3597275"/>
            <a:ext cx="1338262" cy="395287"/>
          </a:xfrm>
          <a:prstGeom prst="rect">
            <a:avLst/>
          </a:prstGeom>
          <a:solidFill>
            <a:schemeClr val="accent1"/>
          </a:solidFill>
          <a:ln w="9525" cap="flat" cmpd="sng" algn="ctr">
            <a:noFill/>
            <a:prstDash val="solid"/>
            <a:round/>
            <a:headEnd type="none" w="med" len="med"/>
            <a:tailEnd type="none" w="med" len="med"/>
          </a:ln>
          <a:effectLst>
            <a:outerShdw blurRad="152400" dist="254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smtClean="0">
                <a:latin typeface="Lucida Grande"/>
                <a:ea typeface="MS PGothic" pitchFamily="34" charset="-128"/>
              </a:rPr>
              <a:t>5 </a:t>
            </a:r>
            <a:r>
              <a:rPr lang="fr-FR" sz="1600" dirty="0">
                <a:latin typeface="Lucida Grande"/>
                <a:ea typeface="MS PGothic" pitchFamily="34" charset="-128"/>
              </a:rPr>
              <a:t>minutes  </a:t>
            </a:r>
          </a:p>
        </p:txBody>
      </p:sp>
      <p:sp>
        <p:nvSpPr>
          <p:cNvPr id="8" name="Rectangle 4"/>
          <p:cNvSpPr/>
          <p:nvPr/>
        </p:nvSpPr>
        <p:spPr bwMode="auto">
          <a:xfrm>
            <a:off x="6900863" y="2805113"/>
            <a:ext cx="1338262" cy="395287"/>
          </a:xfrm>
          <a:prstGeom prst="rect">
            <a:avLst/>
          </a:prstGeom>
          <a:solidFill>
            <a:schemeClr val="accent1"/>
          </a:solidFill>
          <a:ln w="9525" cap="flat" cmpd="sng" algn="ctr">
            <a:noFill/>
            <a:prstDash val="solid"/>
            <a:round/>
            <a:headEnd type="none" w="med" len="med"/>
            <a:tailEnd type="none" w="med" len="med"/>
          </a:ln>
          <a:effectLst>
            <a:outerShdw blurRad="152400" dist="254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a:latin typeface="Lucida Grande"/>
                <a:ea typeface="MS PGothic" pitchFamily="34" charset="-128"/>
              </a:rPr>
              <a:t>5 minutes  </a:t>
            </a:r>
          </a:p>
        </p:txBody>
      </p:sp>
      <p:sp>
        <p:nvSpPr>
          <p:cNvPr id="45078" name="Rectangle à coins arrondis 60"/>
          <p:cNvSpPr>
            <a:spLocks noChangeArrowheads="1"/>
          </p:cNvSpPr>
          <p:nvPr/>
        </p:nvSpPr>
        <p:spPr bwMode="auto">
          <a:xfrm>
            <a:off x="3635375" y="1916113"/>
            <a:ext cx="3024188" cy="647700"/>
          </a:xfrm>
          <a:prstGeom prst="roundRect">
            <a:avLst>
              <a:gd name="adj" fmla="val 16667"/>
            </a:avLst>
          </a:prstGeom>
          <a:solidFill>
            <a:srgbClr val="FFFF99">
              <a:alpha val="54117"/>
            </a:srgbClr>
          </a:solidFill>
          <a:ln w="9525" algn="ctr">
            <a:solidFill>
              <a:schemeClr val="tx1"/>
            </a:solidFill>
            <a:round/>
            <a:headEnd/>
            <a:tailEnd/>
          </a:ln>
        </p:spPr>
        <p:txBody>
          <a:bodyPr/>
          <a:lstStyle/>
          <a:p>
            <a:pPr algn="ctr"/>
            <a:r>
              <a:rPr lang="fr-FR" sz="1400"/>
              <a:t>Introduction générale </a:t>
            </a:r>
          </a:p>
          <a:p>
            <a:pPr algn="ctr"/>
            <a:r>
              <a:rPr lang="fr-FR" sz="1400"/>
              <a:t>(administrateur de test)</a:t>
            </a:r>
          </a:p>
          <a:p>
            <a:pPr algn="r" eaLnBrk="0" hangingPunct="0"/>
            <a:endParaRPr lang="fr-FR" sz="2400">
              <a:latin typeface="Lucida Grande"/>
              <a:ea typeface="MS PGothic" pitchFamily="34" charset="-128"/>
            </a:endParaRPr>
          </a:p>
        </p:txBody>
      </p:sp>
      <p:sp>
        <p:nvSpPr>
          <p:cNvPr id="45079" name="Rectangle à coins arrondis 60"/>
          <p:cNvSpPr>
            <a:spLocks noChangeArrowheads="1"/>
          </p:cNvSpPr>
          <p:nvPr/>
        </p:nvSpPr>
        <p:spPr bwMode="auto">
          <a:xfrm>
            <a:off x="7235825" y="5084763"/>
            <a:ext cx="1657350" cy="504825"/>
          </a:xfrm>
          <a:prstGeom prst="roundRect">
            <a:avLst>
              <a:gd name="adj" fmla="val 16667"/>
            </a:avLst>
          </a:prstGeom>
          <a:solidFill>
            <a:srgbClr val="D3E78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45080" name="Text Box 96"/>
          <p:cNvSpPr txBox="1">
            <a:spLocks noChangeArrowheads="1"/>
          </p:cNvSpPr>
          <p:nvPr/>
        </p:nvSpPr>
        <p:spPr bwMode="auto">
          <a:xfrm>
            <a:off x="7308850" y="5084763"/>
            <a:ext cx="1439863" cy="517525"/>
          </a:xfrm>
          <a:prstGeom prst="rect">
            <a:avLst/>
          </a:prstGeom>
          <a:noFill/>
          <a:ln w="9525">
            <a:noFill/>
            <a:miter lim="800000"/>
            <a:headEnd/>
            <a:tailEnd/>
          </a:ln>
        </p:spPr>
        <p:txBody>
          <a:bodyPr>
            <a:spAutoFit/>
          </a:bodyPr>
          <a:lstStyle/>
          <a:p>
            <a:pPr algn="ctr"/>
            <a:r>
              <a:rPr lang="fr-FR" sz="1400"/>
              <a:t>Fin de la connexion </a:t>
            </a:r>
          </a:p>
        </p:txBody>
      </p:sp>
      <p:sp>
        <p:nvSpPr>
          <p:cNvPr id="25" name="Rectangle 24"/>
          <p:cNvSpPr/>
          <p:nvPr/>
        </p:nvSpPr>
        <p:spPr>
          <a:xfrm>
            <a:off x="888703" y="327539"/>
            <a:ext cx="7200900" cy="553998"/>
          </a:xfrm>
          <a:prstGeom prst="rect">
            <a:avLst/>
          </a:prstGeom>
        </p:spPr>
        <p:txBody>
          <a:bodyPr wrap="square">
            <a:spAutoFit/>
          </a:bodyPr>
          <a:lstStyle/>
          <a:p>
            <a:r>
              <a:rPr lang="fr-FR" sz="3000" b="1" cap="all" dirty="0" smtClean="0">
                <a:latin typeface="+mj-lt"/>
                <a:ea typeface="+mj-ea"/>
                <a:cs typeface="+mj-cs"/>
              </a:rPr>
              <a:t>l’Organisation des passations</a:t>
            </a:r>
            <a:endParaRPr lang="fr-FR" sz="3000" b="1" cap="all" dirty="0">
              <a:latin typeface="+mj-lt"/>
              <a:ea typeface="+mj-ea"/>
              <a:cs typeface="+mj-cs"/>
            </a:endParaRPr>
          </a:p>
        </p:txBody>
      </p:sp>
    </p:spTree>
    <p:extLst>
      <p:ext uri="{BB962C8B-B14F-4D97-AF65-F5344CB8AC3E}">
        <p14:creationId xmlns:p14="http://schemas.microsoft.com/office/powerpoint/2010/main" val="159926323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rPr>
              <a:t>Les </a:t>
            </a:r>
            <a:r>
              <a:rPr lang="fr-FR" dirty="0" smtClean="0">
                <a:solidFill>
                  <a:schemeClr val="tx1"/>
                </a:solidFill>
              </a:rPr>
              <a:t>restitutions</a:t>
            </a:r>
            <a:r>
              <a:rPr lang="fr-FR" dirty="0">
                <a:solidFill>
                  <a:schemeClr val="tx1"/>
                </a:solidFill>
              </a:rPr>
              <a:t/>
            </a:r>
            <a:br>
              <a:rPr lang="fr-FR" dirty="0">
                <a:solidFill>
                  <a:schemeClr val="tx1"/>
                </a:solidFill>
              </a:rPr>
            </a:br>
            <a:endParaRPr lang="fr-FR" dirty="0"/>
          </a:p>
        </p:txBody>
      </p:sp>
      <p:sp>
        <p:nvSpPr>
          <p:cNvPr id="4" name="Espace réservé du texte 3"/>
          <p:cNvSpPr>
            <a:spLocks noGrp="1"/>
          </p:cNvSpPr>
          <p:nvPr>
            <p:ph type="body" sz="quarter" idx="13"/>
          </p:nvPr>
        </p:nvSpPr>
        <p:spPr/>
        <p:txBody>
          <a:bodyPr/>
          <a:lstStyle/>
          <a:p>
            <a:r>
              <a:rPr lang="fr-FR" dirty="0" smtClean="0"/>
              <a:t>A partir de la plateforme en ligne, mise à disposition des établissements du profil des acquis et besoins de chaque élève, selon 4 degrés de maîtrise, pour les différentes compétences évaluées, dans un délai très rapide.</a:t>
            </a:r>
          </a:p>
          <a:p>
            <a:r>
              <a:rPr lang="fr-FR" dirty="0"/>
              <a:t>Un rendu par classe et par </a:t>
            </a:r>
            <a:r>
              <a:rPr lang="fr-FR" dirty="0" smtClean="0"/>
              <a:t>groupe </a:t>
            </a:r>
            <a:r>
              <a:rPr lang="fr-FR" dirty="0"/>
              <a:t>selon les degrés de maîtrise sera également immédiatement disponible.</a:t>
            </a:r>
          </a:p>
          <a:p>
            <a:endParaRPr lang="fr-FR" dirty="0" smtClean="0"/>
          </a:p>
          <a:p>
            <a:r>
              <a:rPr lang="fr-FR" dirty="0" smtClean="0"/>
              <a:t>Mise à disposition ultérieure de consolidations à différents niveaux (classe, collège, département ,académie, …) avec des repères nationaux.</a:t>
            </a:r>
          </a:p>
          <a:p>
            <a:endParaRPr lang="fr-FR" dirty="0"/>
          </a:p>
        </p:txBody>
      </p:sp>
    </p:spTree>
    <p:extLst>
      <p:ext uri="{BB962C8B-B14F-4D97-AF65-F5344CB8AC3E}">
        <p14:creationId xmlns:p14="http://schemas.microsoft.com/office/powerpoint/2010/main" val="1938253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Restitution </a:t>
            </a:r>
            <a:r>
              <a:rPr lang="fr-FR" b="1" dirty="0"/>
              <a:t>des résultats individuels</a:t>
            </a:r>
          </a:p>
        </p:txBody>
      </p:sp>
      <p:sp>
        <p:nvSpPr>
          <p:cNvPr id="3" name="ZoneTexte 2"/>
          <p:cNvSpPr txBox="1"/>
          <p:nvPr/>
        </p:nvSpPr>
        <p:spPr>
          <a:xfrm>
            <a:off x="3362343" y="830877"/>
            <a:ext cx="4589526" cy="369332"/>
          </a:xfrm>
          <a:prstGeom prst="rect">
            <a:avLst/>
          </a:prstGeom>
          <a:noFill/>
        </p:spPr>
        <p:txBody>
          <a:bodyPr wrap="none" rtlCol="0">
            <a:spAutoFit/>
          </a:bodyPr>
          <a:lstStyle/>
          <a:p>
            <a:r>
              <a:rPr lang="fr-FR" dirty="0" smtClean="0"/>
              <a:t>Exemple de fiche de positionnement individuel</a:t>
            </a:r>
            <a:endParaRPr lang="fr-FR" dirty="0"/>
          </a:p>
        </p:txBody>
      </p:sp>
      <p:grpSp>
        <p:nvGrpSpPr>
          <p:cNvPr id="4" name="Group 5"/>
          <p:cNvGrpSpPr>
            <a:grpSpLocks noChangeAspect="1"/>
          </p:cNvGrpSpPr>
          <p:nvPr/>
        </p:nvGrpSpPr>
        <p:grpSpPr bwMode="auto">
          <a:xfrm>
            <a:off x="963536" y="1732114"/>
            <a:ext cx="2747330" cy="4160696"/>
            <a:chOff x="-1794" y="-2266"/>
            <a:chExt cx="7266" cy="11004"/>
          </a:xfrm>
        </p:grpSpPr>
        <p:sp>
          <p:nvSpPr>
            <p:cNvPr id="5" name="AutoShape 4"/>
            <p:cNvSpPr>
              <a:spLocks noChangeAspect="1" noChangeArrowheads="1" noTextEdit="1"/>
            </p:cNvSpPr>
            <p:nvPr/>
          </p:nvSpPr>
          <p:spPr bwMode="auto">
            <a:xfrm>
              <a:off x="-1794" y="-2266"/>
              <a:ext cx="7266" cy="1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 y="-2266"/>
              <a:ext cx="7272" cy="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558" y="1793886"/>
            <a:ext cx="4394950" cy="403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837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Restitution </a:t>
            </a:r>
            <a:r>
              <a:rPr lang="fr-FR" b="1" dirty="0"/>
              <a:t>des résultats individuels</a:t>
            </a:r>
          </a:p>
        </p:txBody>
      </p:sp>
      <p:sp>
        <p:nvSpPr>
          <p:cNvPr id="3" name="ZoneTexte 2"/>
          <p:cNvSpPr txBox="1"/>
          <p:nvPr/>
        </p:nvSpPr>
        <p:spPr>
          <a:xfrm>
            <a:off x="3362343" y="830877"/>
            <a:ext cx="4589526" cy="369332"/>
          </a:xfrm>
          <a:prstGeom prst="rect">
            <a:avLst/>
          </a:prstGeom>
          <a:noFill/>
        </p:spPr>
        <p:txBody>
          <a:bodyPr wrap="none" rtlCol="0">
            <a:spAutoFit/>
          </a:bodyPr>
          <a:lstStyle/>
          <a:p>
            <a:r>
              <a:rPr lang="fr-FR" dirty="0" smtClean="0"/>
              <a:t>Exemple de fiche de positionnement individuel</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073" y="1567281"/>
            <a:ext cx="2949854" cy="457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333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Restitution </a:t>
            </a:r>
            <a:r>
              <a:rPr lang="fr-FR" b="1" dirty="0"/>
              <a:t>des résultats </a:t>
            </a:r>
            <a:r>
              <a:rPr lang="fr-FR" b="1" dirty="0" smtClean="0"/>
              <a:t>PAR CLASSE</a:t>
            </a:r>
            <a:endParaRPr lang="fr-FR" b="1" dirty="0"/>
          </a:p>
        </p:txBody>
      </p:sp>
      <p:sp>
        <p:nvSpPr>
          <p:cNvPr id="3" name="ZoneTexte 2"/>
          <p:cNvSpPr txBox="1"/>
          <p:nvPr/>
        </p:nvSpPr>
        <p:spPr>
          <a:xfrm>
            <a:off x="3362343" y="830877"/>
            <a:ext cx="980076" cy="369332"/>
          </a:xfrm>
          <a:prstGeom prst="rect">
            <a:avLst/>
          </a:prstGeom>
          <a:noFill/>
        </p:spPr>
        <p:txBody>
          <a:bodyPr wrap="none" rtlCol="0">
            <a:spAutoFit/>
          </a:bodyPr>
          <a:lstStyle/>
          <a:p>
            <a:r>
              <a:rPr lang="fr-FR" dirty="0" smtClean="0"/>
              <a:t>Exemple</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668167531"/>
              </p:ext>
            </p:extLst>
          </p:nvPr>
        </p:nvGraphicFramePr>
        <p:xfrm>
          <a:off x="2753909" y="1476375"/>
          <a:ext cx="3983845" cy="4525963"/>
        </p:xfrm>
        <a:graphic>
          <a:graphicData uri="http://schemas.openxmlformats.org/drawingml/2006/table">
            <a:tbl>
              <a:tblPr firstRow="1" firstCol="1" bandRow="1"/>
              <a:tblGrid>
                <a:gridCol w="820543"/>
                <a:gridCol w="64669"/>
                <a:gridCol w="820543"/>
                <a:gridCol w="759132"/>
                <a:gridCol w="759479"/>
                <a:gridCol w="759479"/>
              </a:tblGrid>
              <a:tr h="110389">
                <a:tc gridSpan="6">
                  <a:txBody>
                    <a:bodyPr/>
                    <a:lstStyle/>
                    <a:p>
                      <a:pPr indent="488315" algn="ctr">
                        <a:lnSpc>
                          <a:spcPct val="115000"/>
                        </a:lnSpc>
                        <a:spcAft>
                          <a:spcPts val="0"/>
                        </a:spcAft>
                      </a:pPr>
                      <a:r>
                        <a:rPr lang="fr-FR" sz="600" b="1" dirty="0">
                          <a:effectLst/>
                          <a:latin typeface="Calibri"/>
                          <a:ea typeface="Calibri"/>
                          <a:cs typeface="Times New Roman"/>
                        </a:rPr>
                        <a:t>Evaluation de FRANÇAIS - Restitution par classe</a:t>
                      </a:r>
                      <a:endParaRPr lang="fr-FR" sz="600" dirty="0">
                        <a:effectLst/>
                        <a:latin typeface="Calibri"/>
                        <a:ea typeface="Calibri"/>
                        <a:cs typeface="Times New Roman"/>
                      </a:endParaRP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41557">
                <a:tc>
                  <a:txBody>
                    <a:bodyPr/>
                    <a:lstStyle/>
                    <a:p>
                      <a:pPr algn="just">
                        <a:lnSpc>
                          <a:spcPct val="115000"/>
                        </a:lnSpc>
                        <a:spcAft>
                          <a:spcPts val="0"/>
                        </a:spcAft>
                      </a:pPr>
                      <a:r>
                        <a:rPr lang="fr-FR" sz="600" b="1">
                          <a:effectLst/>
                          <a:latin typeface="Calibri"/>
                          <a:ea typeface="Calibri"/>
                          <a:cs typeface="Times New Roman"/>
                        </a:rPr>
                        <a:t>CLASSE : 6ème	</a:t>
                      </a:r>
                      <a:endParaRPr lang="fr-FR" sz="600">
                        <a:effectLst/>
                        <a:latin typeface="Calibri"/>
                        <a:ea typeface="Calibri"/>
                        <a:cs typeface="Times New Roman"/>
                      </a:endParaRPr>
                    </a:p>
                    <a:p>
                      <a:pPr algn="just">
                        <a:lnSpc>
                          <a:spcPct val="115000"/>
                        </a:lnSpc>
                        <a:spcAft>
                          <a:spcPts val="0"/>
                        </a:spcAft>
                      </a:pPr>
                      <a:r>
                        <a:rPr lang="fr-FR" sz="600" b="1">
                          <a:effectLst/>
                          <a:latin typeface="Calibri"/>
                          <a:ea typeface="Calibri"/>
                          <a:cs typeface="Times New Roman"/>
                        </a:rPr>
                        <a:t> </a:t>
                      </a:r>
                      <a:endParaRPr lang="fr-FR" sz="600">
                        <a:effectLst/>
                        <a:latin typeface="Calibri"/>
                        <a:ea typeface="Calibri"/>
                        <a:cs typeface="Times New Roman"/>
                      </a:endParaRP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fr-FR" sz="600" b="1">
                          <a:effectLst/>
                          <a:latin typeface="Calibri"/>
                          <a:ea typeface="Calibri"/>
                          <a:cs typeface="Times New Roman"/>
                        </a:rPr>
                        <a:t>Date de mise à jour :</a:t>
                      </a:r>
                      <a:endParaRPr lang="fr-FR" sz="600">
                        <a:effectLst/>
                        <a:latin typeface="Calibri"/>
                        <a:ea typeface="Calibri"/>
                        <a:cs typeface="Times New Roman"/>
                      </a:endParaRPr>
                    </a:p>
                    <a:p>
                      <a:pPr>
                        <a:lnSpc>
                          <a:spcPct val="115000"/>
                        </a:lnSpc>
                        <a:spcAft>
                          <a:spcPts val="0"/>
                        </a:spcAft>
                      </a:pPr>
                      <a:r>
                        <a:rPr lang="fr-FR" sz="600" b="1">
                          <a:effectLst/>
                          <a:latin typeface="Calibri"/>
                          <a:ea typeface="Calibri"/>
                          <a:cs typeface="Times New Roman"/>
                        </a:rPr>
                        <a:t>Nombre d’élèves évalués :</a:t>
                      </a:r>
                      <a:endParaRPr lang="fr-FR" sz="600">
                        <a:effectLst/>
                        <a:latin typeface="Calibri"/>
                        <a:ea typeface="Calibri"/>
                        <a:cs typeface="Times New Roman"/>
                      </a:endParaRPr>
                    </a:p>
                    <a:p>
                      <a:pPr>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600" b="1">
                          <a:effectLst/>
                          <a:latin typeface="Calibri"/>
                          <a:ea typeface="Calibri"/>
                          <a:cs typeface="Times New Roman"/>
                        </a:rPr>
                        <a:t>Maîtrise insuffisante</a:t>
                      </a:r>
                      <a:endParaRPr lang="fr-FR" sz="6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a:lnSpc>
                          <a:spcPct val="115000"/>
                        </a:lnSpc>
                        <a:spcAft>
                          <a:spcPts val="0"/>
                        </a:spcAft>
                      </a:pPr>
                      <a:r>
                        <a:rPr lang="fr-FR" sz="600" b="1">
                          <a:effectLst/>
                          <a:latin typeface="Calibri"/>
                          <a:ea typeface="Calibri"/>
                          <a:cs typeface="Times New Roman"/>
                        </a:rPr>
                        <a:t>Maîtrise fragile</a:t>
                      </a:r>
                      <a:endParaRPr lang="fr-FR" sz="6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fr-FR" sz="600" b="1">
                          <a:effectLst/>
                          <a:latin typeface="Calibri"/>
                          <a:ea typeface="Calibri"/>
                          <a:cs typeface="Times New Roman"/>
                        </a:rPr>
                        <a:t>Maîtrise satisfaisante Très bonne maîtrise</a:t>
                      </a:r>
                      <a:endParaRPr lang="fr-FR" sz="6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551947">
                <a:tc gridSpan="2">
                  <a:txBody>
                    <a:bodyPr/>
                    <a:lstStyle/>
                    <a:p>
                      <a:pPr algn="ctr">
                        <a:lnSpc>
                          <a:spcPct val="115000"/>
                        </a:lnSpc>
                        <a:spcAft>
                          <a:spcPts val="0"/>
                        </a:spcAft>
                      </a:pPr>
                      <a:r>
                        <a:rPr lang="fr-FR" sz="700">
                          <a:effectLst/>
                          <a:latin typeface="Cambria"/>
                          <a:ea typeface="Calibri"/>
                          <a:cs typeface="Times New Roman"/>
                        </a:rPr>
                        <a:t>Compréhension de l’oral</a:t>
                      </a:r>
                      <a:endParaRPr lang="fr-FR" sz="6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fr-FR"/>
                    </a:p>
                  </a:txBody>
                  <a:tcPr/>
                </a:tc>
                <a:tc>
                  <a:txBody>
                    <a:bodyPr/>
                    <a:lstStyle/>
                    <a:p>
                      <a:pPr>
                        <a:lnSpc>
                          <a:spcPct val="115000"/>
                        </a:lnSpc>
                        <a:spcAft>
                          <a:spcPts val="0"/>
                        </a:spcAft>
                      </a:pPr>
                      <a:r>
                        <a:rPr lang="fr-FR" sz="600">
                          <a:effectLst/>
                          <a:latin typeface="Calibri"/>
                          <a:ea typeface="Calibri"/>
                          <a:cs typeface="Times New Roman"/>
                        </a:rPr>
                        <a:t>Ecouter pour comprendre un message oral, un propos, un discours, un texte lu.</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dirty="0" smtClean="0">
                          <a:effectLst/>
                          <a:latin typeface="Calibri"/>
                          <a:ea typeface="Calibri"/>
                          <a:cs typeface="Times New Roman"/>
                        </a:rPr>
                        <a:t>- </a:t>
                      </a:r>
                      <a:r>
                        <a:rPr lang="fr-FR" sz="600" dirty="0" err="1" smtClean="0">
                          <a:effectLst/>
                          <a:latin typeface="Calibri"/>
                          <a:ea typeface="Calibri"/>
                          <a:cs typeface="Times New Roman"/>
                        </a:rPr>
                        <a:t>xxxx</a:t>
                      </a:r>
                      <a:endParaRPr lang="fr-FR" sz="600" dirty="0">
                        <a:effectLst/>
                        <a:latin typeface="Calibri"/>
                        <a:ea typeface="Calibri"/>
                        <a:cs typeface="Times New Roman"/>
                      </a:endParaRPr>
                    </a:p>
                    <a:p>
                      <a:pPr algn="just">
                        <a:lnSpc>
                          <a:spcPct val="115000"/>
                        </a:lnSpc>
                        <a:spcAft>
                          <a:spcPts val="0"/>
                        </a:spcAft>
                      </a:pPr>
                      <a:r>
                        <a:rPr lang="fr-FR" sz="600" dirty="0" smtClean="0">
                          <a:effectLst/>
                          <a:latin typeface="Calibri"/>
                          <a:ea typeface="Calibri"/>
                          <a:cs typeface="Times New Roman"/>
                        </a:rPr>
                        <a:t>- </a:t>
                      </a:r>
                      <a:r>
                        <a:rPr lang="fr-FR" sz="600" dirty="0" err="1" smtClean="0">
                          <a:effectLst/>
                          <a:latin typeface="Calibri"/>
                          <a:ea typeface="Calibri"/>
                          <a:cs typeface="Times New Roman"/>
                        </a:rPr>
                        <a:t>yyyy</a:t>
                      </a:r>
                      <a:endParaRPr lang="fr-FR" sz="600" dirty="0">
                        <a:effectLst/>
                        <a:latin typeface="Calibri"/>
                        <a:ea typeface="Calibri"/>
                        <a:cs typeface="Times New Roman"/>
                      </a:endParaRPr>
                    </a:p>
                    <a:p>
                      <a:pPr algn="just">
                        <a:lnSpc>
                          <a:spcPct val="115000"/>
                        </a:lnSpc>
                        <a:spcAft>
                          <a:spcPts val="0"/>
                        </a:spcAft>
                      </a:pPr>
                      <a:r>
                        <a:rPr lang="fr-FR" sz="600" dirty="0">
                          <a:effectLst/>
                          <a:latin typeface="Calibri"/>
                          <a:ea typeface="Calibri"/>
                          <a:cs typeface="Times New Roman"/>
                        </a:rPr>
                        <a:t>-</a:t>
                      </a:r>
                    </a:p>
                    <a:p>
                      <a:pPr algn="just">
                        <a:lnSpc>
                          <a:spcPct val="115000"/>
                        </a:lnSpc>
                        <a:spcAft>
                          <a:spcPts val="0"/>
                        </a:spcAft>
                      </a:pPr>
                      <a:r>
                        <a:rPr lang="fr-FR" sz="600" dirty="0">
                          <a:effectLst/>
                          <a:latin typeface="Calibri"/>
                          <a:ea typeface="Calibri"/>
                          <a:cs typeface="Times New Roman"/>
                        </a:rPr>
                        <a:t>-</a:t>
                      </a:r>
                    </a:p>
                    <a:p>
                      <a:pPr algn="just">
                        <a:lnSpc>
                          <a:spcPct val="115000"/>
                        </a:lnSpc>
                        <a:spcAft>
                          <a:spcPts val="0"/>
                        </a:spcAft>
                      </a:pPr>
                      <a:r>
                        <a:rPr lang="fr-FR" sz="600" dirty="0">
                          <a:effectLst/>
                          <a:latin typeface="Calibri"/>
                          <a:ea typeface="Calibri"/>
                          <a:cs typeface="Times New Roman"/>
                        </a:rPr>
                        <a:t>-</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dirty="0" smtClean="0">
                          <a:effectLst/>
                          <a:latin typeface="Calibri"/>
                          <a:ea typeface="Calibri"/>
                          <a:cs typeface="Times New Roman"/>
                        </a:rPr>
                        <a:t>- </a:t>
                      </a:r>
                      <a:r>
                        <a:rPr lang="fr-FR" sz="600" dirty="0" err="1" smtClean="0">
                          <a:effectLst/>
                          <a:latin typeface="Calibri"/>
                          <a:ea typeface="Calibri"/>
                          <a:cs typeface="Times New Roman"/>
                        </a:rPr>
                        <a:t>bbbb</a:t>
                      </a:r>
                      <a:endParaRPr lang="fr-FR" sz="600" dirty="0">
                        <a:effectLst/>
                        <a:latin typeface="Calibri"/>
                        <a:ea typeface="Calibri"/>
                        <a:cs typeface="Times New Roman"/>
                      </a:endParaRPr>
                    </a:p>
                    <a:p>
                      <a:pPr algn="just">
                        <a:lnSpc>
                          <a:spcPct val="115000"/>
                        </a:lnSpc>
                        <a:spcAft>
                          <a:spcPts val="0"/>
                        </a:spcAft>
                      </a:pPr>
                      <a:r>
                        <a:rPr lang="fr-FR" sz="600" dirty="0" smtClean="0">
                          <a:effectLst/>
                          <a:latin typeface="Calibri"/>
                          <a:ea typeface="Calibri"/>
                          <a:cs typeface="Times New Roman"/>
                        </a:rPr>
                        <a:t>-</a:t>
                      </a:r>
                      <a:r>
                        <a:rPr lang="fr-FR" sz="600" dirty="0" err="1" smtClean="0">
                          <a:effectLst/>
                          <a:latin typeface="Calibri"/>
                          <a:ea typeface="Calibri"/>
                          <a:cs typeface="Times New Roman"/>
                        </a:rPr>
                        <a:t>ddddd</a:t>
                      </a:r>
                      <a:endParaRPr lang="fr-FR" sz="600" dirty="0">
                        <a:effectLst/>
                        <a:latin typeface="Calibri"/>
                        <a:ea typeface="Calibri"/>
                        <a:cs typeface="Times New Roman"/>
                      </a:endParaRPr>
                    </a:p>
                    <a:p>
                      <a:pPr algn="just">
                        <a:lnSpc>
                          <a:spcPct val="115000"/>
                        </a:lnSpc>
                        <a:spcAft>
                          <a:spcPts val="0"/>
                        </a:spcAft>
                      </a:pPr>
                      <a:r>
                        <a:rPr lang="fr-FR" sz="600" dirty="0">
                          <a:effectLst/>
                          <a:latin typeface="Calibri"/>
                          <a:ea typeface="Calibri"/>
                          <a:cs typeface="Times New Roman"/>
                        </a:rPr>
                        <a:t>-</a:t>
                      </a:r>
                    </a:p>
                    <a:p>
                      <a:pPr algn="just">
                        <a:lnSpc>
                          <a:spcPct val="115000"/>
                        </a:lnSpc>
                        <a:spcAft>
                          <a:spcPts val="0"/>
                        </a:spcAft>
                      </a:pPr>
                      <a:r>
                        <a:rPr lang="fr-FR" sz="600" dirty="0">
                          <a:effectLst/>
                          <a:latin typeface="Calibri"/>
                          <a:ea typeface="Calibri"/>
                          <a:cs typeface="Times New Roman"/>
                        </a:rPr>
                        <a:t>-</a:t>
                      </a:r>
                    </a:p>
                    <a:p>
                      <a:pPr algn="just">
                        <a:lnSpc>
                          <a:spcPct val="115000"/>
                        </a:lnSpc>
                        <a:spcAft>
                          <a:spcPts val="0"/>
                        </a:spcAft>
                      </a:pPr>
                      <a:r>
                        <a:rPr lang="fr-FR" sz="600" dirty="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947">
                <a:tc rowSpan="2" gridSpan="2">
                  <a:txBody>
                    <a:bodyPr/>
                    <a:lstStyle/>
                    <a:p>
                      <a:pPr algn="ctr">
                        <a:lnSpc>
                          <a:spcPct val="115000"/>
                        </a:lnSpc>
                        <a:spcAft>
                          <a:spcPts val="0"/>
                        </a:spcAft>
                      </a:pPr>
                      <a:r>
                        <a:rPr lang="fr-FR" sz="700">
                          <a:effectLst/>
                          <a:latin typeface="Cambria"/>
                          <a:ea typeface="Calibri"/>
                          <a:cs typeface="Times New Roman"/>
                        </a:rPr>
                        <a:t>Compréhension de l’écrit</a:t>
                      </a:r>
                      <a:endParaRPr lang="fr-FR" sz="6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hMerge="1">
                  <a:txBody>
                    <a:bodyPr/>
                    <a:lstStyle/>
                    <a:p>
                      <a:endParaRPr lang="fr-FR"/>
                    </a:p>
                  </a:txBody>
                  <a:tcPr/>
                </a:tc>
                <a:tc>
                  <a:txBody>
                    <a:bodyPr/>
                    <a:lstStyle/>
                    <a:p>
                      <a:pPr>
                        <a:lnSpc>
                          <a:spcPct val="115000"/>
                        </a:lnSpc>
                        <a:spcAft>
                          <a:spcPts val="0"/>
                        </a:spcAft>
                      </a:pPr>
                      <a:r>
                        <a:rPr lang="fr-FR" sz="600">
                          <a:effectLst/>
                          <a:latin typeface="Calibri"/>
                          <a:ea typeface="Calibri"/>
                          <a:cs typeface="Times New Roman"/>
                        </a:rPr>
                        <a:t> </a:t>
                      </a:r>
                    </a:p>
                    <a:p>
                      <a:pPr>
                        <a:lnSpc>
                          <a:spcPct val="115000"/>
                        </a:lnSpc>
                        <a:spcAft>
                          <a:spcPts val="0"/>
                        </a:spcAft>
                      </a:pPr>
                      <a:r>
                        <a:rPr lang="fr-FR" sz="600">
                          <a:effectLst/>
                          <a:latin typeface="Calibri"/>
                          <a:ea typeface="Calibri"/>
                          <a:cs typeface="Times New Roman"/>
                        </a:rPr>
                        <a:t>Comprendre un texte littéraire et l’interpréter.</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dirty="0">
                          <a:effectLst/>
                          <a:latin typeface="Calibri"/>
                          <a:ea typeface="Calibri"/>
                          <a:cs typeface="Times New Roman"/>
                        </a:rPr>
                        <a:t>-</a:t>
                      </a:r>
                    </a:p>
                    <a:p>
                      <a:pPr algn="just">
                        <a:lnSpc>
                          <a:spcPct val="115000"/>
                        </a:lnSpc>
                        <a:spcAft>
                          <a:spcPts val="0"/>
                        </a:spcAft>
                      </a:pPr>
                      <a:r>
                        <a:rPr lang="fr-FR" sz="600" dirty="0">
                          <a:effectLst/>
                          <a:latin typeface="Calibri"/>
                          <a:ea typeface="Calibri"/>
                          <a:cs typeface="Times New Roman"/>
                        </a:rPr>
                        <a:t>-</a:t>
                      </a:r>
                    </a:p>
                    <a:p>
                      <a:pPr algn="just">
                        <a:lnSpc>
                          <a:spcPct val="115000"/>
                        </a:lnSpc>
                        <a:spcAft>
                          <a:spcPts val="0"/>
                        </a:spcAft>
                      </a:pPr>
                      <a:r>
                        <a:rPr lang="fr-FR" sz="600" dirty="0">
                          <a:effectLst/>
                          <a:latin typeface="Calibri"/>
                          <a:ea typeface="Calibri"/>
                          <a:cs typeface="Times New Roman"/>
                        </a:rPr>
                        <a:t>-</a:t>
                      </a:r>
                    </a:p>
                    <a:p>
                      <a:pPr algn="just">
                        <a:lnSpc>
                          <a:spcPct val="115000"/>
                        </a:lnSpc>
                        <a:spcAft>
                          <a:spcPts val="0"/>
                        </a:spcAft>
                      </a:pPr>
                      <a:r>
                        <a:rPr lang="fr-FR" sz="600" dirty="0">
                          <a:effectLst/>
                          <a:latin typeface="Calibri"/>
                          <a:ea typeface="Calibri"/>
                          <a:cs typeface="Times New Roman"/>
                        </a:rPr>
                        <a:t>-</a:t>
                      </a:r>
                    </a:p>
                    <a:p>
                      <a:pPr algn="just">
                        <a:lnSpc>
                          <a:spcPct val="115000"/>
                        </a:lnSpc>
                        <a:spcAft>
                          <a:spcPts val="0"/>
                        </a:spcAft>
                      </a:pPr>
                      <a:r>
                        <a:rPr lang="fr-FR" sz="600" dirty="0">
                          <a:effectLst/>
                          <a:latin typeface="Calibri"/>
                          <a:ea typeface="Calibri"/>
                          <a:cs typeface="Times New Roman"/>
                        </a:rPr>
                        <a:t>-</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947">
                <a:tc gridSpan="2" vMerge="1">
                  <a:txBody>
                    <a:bodyPr/>
                    <a:lstStyle/>
                    <a:p>
                      <a:endParaRPr lang="fr-FR"/>
                    </a:p>
                  </a:txBody>
                  <a:tcPr/>
                </a:tc>
                <a:tc hMerge="1" vMerge="1">
                  <a:txBody>
                    <a:bodyPr/>
                    <a:lstStyle/>
                    <a:p>
                      <a:endParaRPr lang="fr-FR"/>
                    </a:p>
                  </a:txBody>
                  <a:tcPr/>
                </a:tc>
                <a:tc>
                  <a:txBody>
                    <a:bodyPr/>
                    <a:lstStyle/>
                    <a:p>
                      <a:pPr>
                        <a:lnSpc>
                          <a:spcPct val="115000"/>
                        </a:lnSpc>
                        <a:spcAft>
                          <a:spcPts val="0"/>
                        </a:spcAft>
                      </a:pPr>
                      <a:r>
                        <a:rPr lang="fr-FR" sz="600">
                          <a:effectLst/>
                          <a:latin typeface="Calibri"/>
                          <a:ea typeface="Calibri"/>
                          <a:cs typeface="Times New Roman"/>
                        </a:rPr>
                        <a:t>Comprendre des textes, des documents et des images et les interpréter.</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725">
                <a:tc rowSpan="3" gridSpan="2">
                  <a:txBody>
                    <a:bodyPr/>
                    <a:lstStyle/>
                    <a:p>
                      <a:pPr algn="ctr">
                        <a:lnSpc>
                          <a:spcPct val="115000"/>
                        </a:lnSpc>
                        <a:spcAft>
                          <a:spcPts val="0"/>
                        </a:spcAft>
                      </a:pPr>
                      <a:r>
                        <a:rPr lang="fr-FR" sz="700">
                          <a:effectLst/>
                          <a:latin typeface="Cambria"/>
                          <a:ea typeface="Calibri"/>
                          <a:cs typeface="Times New Roman"/>
                        </a:rPr>
                        <a:t>Etude de la langue</a:t>
                      </a:r>
                      <a:endParaRPr lang="fr-FR" sz="600">
                        <a:effectLst/>
                        <a:latin typeface="Calibri"/>
                        <a:ea typeface="Calibri"/>
                        <a:cs typeface="Times New Roman"/>
                      </a:endParaRPr>
                    </a:p>
                  </a:txBody>
                  <a:tcPr marL="39269" marR="392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3" hMerge="1">
                  <a:txBody>
                    <a:bodyPr/>
                    <a:lstStyle/>
                    <a:p>
                      <a:endParaRPr lang="fr-FR"/>
                    </a:p>
                  </a:txBody>
                  <a:tcPr/>
                </a:tc>
                <a:tc>
                  <a:txBody>
                    <a:bodyPr/>
                    <a:lstStyle/>
                    <a:p>
                      <a:pPr>
                        <a:lnSpc>
                          <a:spcPct val="115000"/>
                        </a:lnSpc>
                        <a:spcAft>
                          <a:spcPts val="0"/>
                        </a:spcAft>
                      </a:pPr>
                      <a:r>
                        <a:rPr lang="fr-FR" sz="600">
                          <a:effectLst/>
                          <a:latin typeface="Calibri"/>
                          <a:ea typeface="Calibri"/>
                          <a:cs typeface="Times New Roman"/>
                        </a:rPr>
                        <a:t>Identifier les constituants d’une phrase, observer le fonctionnement du verbe, maîtriser la forme des mots en lien avec la syntaxe.</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3504">
                <a:tc gridSpan="2" vMerge="1">
                  <a:txBody>
                    <a:bodyPr/>
                    <a:lstStyle/>
                    <a:p>
                      <a:endParaRPr lang="fr-FR"/>
                    </a:p>
                  </a:txBody>
                  <a:tcPr/>
                </a:tc>
                <a:tc hMerge="1" vMerge="1">
                  <a:txBody>
                    <a:bodyPr/>
                    <a:lstStyle/>
                    <a:p>
                      <a:endParaRPr lang="fr-FR"/>
                    </a:p>
                  </a:txBody>
                  <a:tcPr/>
                </a:tc>
                <a:tc>
                  <a:txBody>
                    <a:bodyPr/>
                    <a:lstStyle/>
                    <a:p>
                      <a:pPr>
                        <a:lnSpc>
                          <a:spcPct val="115000"/>
                        </a:lnSpc>
                        <a:spcAft>
                          <a:spcPts val="0"/>
                        </a:spcAft>
                      </a:pPr>
                      <a:r>
                        <a:rPr lang="fr-FR" sz="600">
                          <a:effectLst/>
                          <a:latin typeface="Calibri"/>
                          <a:ea typeface="Calibri"/>
                          <a:cs typeface="Times New Roman"/>
                        </a:rPr>
                        <a:t>Acquérir la structure et l’orthographe des mots, maîtriser la forme des mots en lien avec la syntaxe, observer le fonctionnement du verbe et l’orthographier.</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947">
                <a:tc gridSpan="2" vMerge="1">
                  <a:txBody>
                    <a:bodyPr/>
                    <a:lstStyle/>
                    <a:p>
                      <a:endParaRPr lang="fr-FR"/>
                    </a:p>
                  </a:txBody>
                  <a:tcPr/>
                </a:tc>
                <a:tc hMerge="1" vMerge="1">
                  <a:txBody>
                    <a:bodyPr/>
                    <a:lstStyle/>
                    <a:p>
                      <a:endParaRPr lang="fr-FR"/>
                    </a:p>
                  </a:txBody>
                  <a:tcPr/>
                </a:tc>
                <a:tc>
                  <a:txBody>
                    <a:bodyPr/>
                    <a:lstStyle/>
                    <a:p>
                      <a:pPr>
                        <a:lnSpc>
                          <a:spcPct val="115000"/>
                        </a:lnSpc>
                        <a:spcAft>
                          <a:spcPts val="0"/>
                        </a:spcAft>
                      </a:pPr>
                      <a:r>
                        <a:rPr lang="fr-FR" sz="600">
                          <a:effectLst/>
                          <a:latin typeface="Calibri"/>
                          <a:ea typeface="Calibri"/>
                          <a:cs typeface="Times New Roman"/>
                        </a:rPr>
                        <a:t>Acquérir la structure et le sens des mots.</a:t>
                      </a:r>
                    </a:p>
                    <a:p>
                      <a:pPr>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a:t>
                      </a:r>
                    </a:p>
                    <a:p>
                      <a:pPr algn="just">
                        <a:lnSpc>
                          <a:spcPct val="115000"/>
                        </a:lnSpc>
                        <a:spcAft>
                          <a:spcPts val="0"/>
                        </a:spcAft>
                      </a:pPr>
                      <a:r>
                        <a:rPr lang="fr-FR" sz="60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dirty="0">
                          <a:effectLst/>
                          <a:latin typeface="Calibri"/>
                          <a:ea typeface="Calibri"/>
                          <a:cs typeface="Times New Roman"/>
                        </a:rPr>
                        <a:t>-</a:t>
                      </a:r>
                    </a:p>
                    <a:p>
                      <a:pPr algn="just">
                        <a:lnSpc>
                          <a:spcPct val="115000"/>
                        </a:lnSpc>
                        <a:spcAft>
                          <a:spcPts val="0"/>
                        </a:spcAft>
                      </a:pPr>
                      <a:r>
                        <a:rPr lang="fr-FR" sz="600" dirty="0">
                          <a:effectLst/>
                          <a:latin typeface="Calibri"/>
                          <a:ea typeface="Calibri"/>
                          <a:cs typeface="Times New Roman"/>
                        </a:rPr>
                        <a:t>-</a:t>
                      </a:r>
                    </a:p>
                    <a:p>
                      <a:pPr algn="just">
                        <a:lnSpc>
                          <a:spcPct val="115000"/>
                        </a:lnSpc>
                        <a:spcAft>
                          <a:spcPts val="0"/>
                        </a:spcAft>
                      </a:pPr>
                      <a:r>
                        <a:rPr lang="fr-FR" sz="600" dirty="0">
                          <a:effectLst/>
                          <a:latin typeface="Calibri"/>
                          <a:ea typeface="Calibri"/>
                          <a:cs typeface="Times New Roman"/>
                        </a:rPr>
                        <a:t>-</a:t>
                      </a:r>
                    </a:p>
                    <a:p>
                      <a:pPr algn="just">
                        <a:lnSpc>
                          <a:spcPct val="115000"/>
                        </a:lnSpc>
                        <a:spcAft>
                          <a:spcPts val="0"/>
                        </a:spcAft>
                      </a:pPr>
                      <a:r>
                        <a:rPr lang="fr-FR" sz="600" dirty="0">
                          <a:effectLst/>
                          <a:latin typeface="Calibri"/>
                          <a:ea typeface="Calibri"/>
                          <a:cs typeface="Times New Roman"/>
                        </a:rPr>
                        <a:t>-</a:t>
                      </a:r>
                    </a:p>
                    <a:p>
                      <a:pPr algn="just">
                        <a:lnSpc>
                          <a:spcPct val="115000"/>
                        </a:lnSpc>
                        <a:spcAft>
                          <a:spcPts val="0"/>
                        </a:spcAft>
                      </a:pPr>
                      <a:r>
                        <a:rPr lang="fr-FR" sz="600" dirty="0">
                          <a:effectLst/>
                          <a:latin typeface="Calibri"/>
                          <a:ea typeface="Calibri"/>
                          <a:cs typeface="Times New Roman"/>
                        </a:rPr>
                        <a:t> </a:t>
                      </a:r>
                    </a:p>
                  </a:txBody>
                  <a:tcPr marL="39269" marR="39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754313" y="1476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53860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6" name="Espace réservé du texte 5"/>
          <p:cNvSpPr>
            <a:spLocks noGrp="1"/>
          </p:cNvSpPr>
          <p:nvPr>
            <p:ph type="body" sz="quarter" idx="13"/>
          </p:nvPr>
        </p:nvSpPr>
        <p:spPr/>
        <p:txBody>
          <a:bodyPr/>
          <a:lstStyle/>
          <a:p>
            <a:r>
              <a:rPr lang="fr-FR" dirty="0" smtClean="0">
                <a:solidFill>
                  <a:schemeClr val="tx1"/>
                </a:solidFill>
              </a:rPr>
              <a:t>Les objectifs, les modalités et le calendrier</a:t>
            </a:r>
          </a:p>
          <a:p>
            <a:pPr marL="0" indent="0">
              <a:buNone/>
            </a:pPr>
            <a:endParaRPr lang="fr-FR" dirty="0">
              <a:solidFill>
                <a:schemeClr val="tx1"/>
              </a:solidFill>
            </a:endParaRPr>
          </a:p>
          <a:p>
            <a:r>
              <a:rPr lang="fr-FR" dirty="0" smtClean="0">
                <a:solidFill>
                  <a:schemeClr val="tx1"/>
                </a:solidFill>
              </a:rPr>
              <a:t>Nature et champ de l’évaluation</a:t>
            </a:r>
          </a:p>
          <a:p>
            <a:pPr marL="0" indent="0">
              <a:buNone/>
            </a:pPr>
            <a:endParaRPr lang="fr-FR" dirty="0">
              <a:solidFill>
                <a:schemeClr val="tx1"/>
              </a:solidFill>
            </a:endParaRPr>
          </a:p>
          <a:p>
            <a:r>
              <a:rPr lang="fr-FR" dirty="0" smtClean="0">
                <a:solidFill>
                  <a:schemeClr val="tx1"/>
                </a:solidFill>
              </a:rPr>
              <a:t>Protocole et organisation des passations</a:t>
            </a:r>
          </a:p>
          <a:p>
            <a:pPr marL="0" indent="0">
              <a:buNone/>
            </a:pPr>
            <a:endParaRPr lang="fr-FR" dirty="0" smtClean="0">
              <a:solidFill>
                <a:schemeClr val="tx1"/>
              </a:solidFill>
            </a:endParaRPr>
          </a:p>
          <a:p>
            <a:r>
              <a:rPr lang="fr-FR" dirty="0" smtClean="0">
                <a:solidFill>
                  <a:schemeClr val="tx1"/>
                </a:solidFill>
              </a:rPr>
              <a:t>Les restitutions individuelles et au niveau de la classe</a:t>
            </a:r>
          </a:p>
          <a:p>
            <a:pPr marL="0" indent="0">
              <a:buNone/>
            </a:pPr>
            <a:endParaRPr lang="fr-FR" dirty="0" smtClean="0">
              <a:solidFill>
                <a:schemeClr val="tx1"/>
              </a:solidFill>
            </a:endParaRPr>
          </a:p>
          <a:p>
            <a:r>
              <a:rPr lang="fr-FR" dirty="0" smtClean="0">
                <a:solidFill>
                  <a:schemeClr val="tx1"/>
                </a:solidFill>
              </a:rPr>
              <a:t>Outils de pilotage</a:t>
            </a:r>
          </a:p>
          <a:p>
            <a:endParaRPr lang="fr-FR" dirty="0" smtClean="0">
              <a:solidFill>
                <a:schemeClr val="tx1"/>
              </a:solidFill>
            </a:endParaRPr>
          </a:p>
          <a:p>
            <a:r>
              <a:rPr lang="fr-FR" dirty="0" smtClean="0">
                <a:solidFill>
                  <a:schemeClr val="tx1"/>
                </a:solidFill>
              </a:rPr>
              <a:t>Outils d’accompagnement</a:t>
            </a:r>
          </a:p>
          <a:p>
            <a:pPr marL="0" indent="0">
              <a:buNone/>
            </a:pPr>
            <a:endParaRPr lang="fr-FR" dirty="0" smtClean="0">
              <a:solidFill>
                <a:schemeClr val="tx1"/>
              </a:solidFill>
            </a:endParaRPr>
          </a:p>
        </p:txBody>
      </p:sp>
    </p:spTree>
    <p:extLst>
      <p:ext uri="{BB962C8B-B14F-4D97-AF65-F5344CB8AC3E}">
        <p14:creationId xmlns:p14="http://schemas.microsoft.com/office/powerpoint/2010/main" val="3268864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Deuxième temps :Restitution au niveau établissement après traitement national</a:t>
            </a:r>
            <a:endParaRPr lang="fr-FR" dirty="0"/>
          </a:p>
        </p:txBody>
      </p:sp>
      <p:sp>
        <p:nvSpPr>
          <p:cNvPr id="3" name="Espace réservé du contenu 2"/>
          <p:cNvSpPr>
            <a:spLocks noGrp="1"/>
          </p:cNvSpPr>
          <p:nvPr>
            <p:ph idx="1"/>
          </p:nvPr>
        </p:nvSpPr>
        <p:spPr/>
        <p:txBody>
          <a:bodyPr/>
          <a:lstStyle/>
          <a:p>
            <a:pPr>
              <a:buFont typeface="Arial"/>
              <a:buChar char="•"/>
            </a:pPr>
            <a:r>
              <a:rPr lang="fr-FR" dirty="0"/>
              <a:t>Préambule</a:t>
            </a:r>
          </a:p>
          <a:p>
            <a:pPr>
              <a:buFont typeface="Arial"/>
              <a:buChar char="•"/>
            </a:pPr>
            <a:r>
              <a:rPr lang="fr-FR" dirty="0"/>
              <a:t>Descriptif des connaissances et compétences évaluées</a:t>
            </a:r>
          </a:p>
          <a:p>
            <a:pPr>
              <a:buFont typeface="Arial"/>
              <a:buChar char="•"/>
            </a:pPr>
            <a:r>
              <a:rPr lang="fr-FR" dirty="0"/>
              <a:t>Résultats en français et en mathématiques en début de sixième</a:t>
            </a:r>
          </a:p>
          <a:p>
            <a:pPr marL="742950" lvl="1" indent="-285750">
              <a:buFont typeface="Arial"/>
              <a:buChar char="•"/>
            </a:pPr>
            <a:r>
              <a:rPr lang="fr-FR" dirty="0" smtClean="0"/>
              <a:t>Distribution </a:t>
            </a:r>
            <a:r>
              <a:rPr lang="fr-FR" dirty="0"/>
              <a:t>des scores dans l’établissement</a:t>
            </a:r>
          </a:p>
          <a:p>
            <a:pPr marL="742950" lvl="1" indent="-285750">
              <a:buFont typeface="Arial"/>
              <a:buChar char="•"/>
            </a:pPr>
            <a:r>
              <a:rPr lang="fr-FR" dirty="0"/>
              <a:t>Comparaison avec la distribution nationale</a:t>
            </a:r>
          </a:p>
          <a:p>
            <a:pPr marL="742950" lvl="1" indent="-285750">
              <a:buFont typeface="Arial"/>
              <a:buChar char="•"/>
            </a:pPr>
            <a:r>
              <a:rPr lang="fr-FR" dirty="0"/>
              <a:t>Quels sont les niveaux de maîtrise en début de sixième ?</a:t>
            </a:r>
          </a:p>
          <a:p>
            <a:pPr marL="742950" lvl="1" indent="-285750">
              <a:buFont typeface="Arial"/>
              <a:buChar char="•"/>
            </a:pPr>
            <a:r>
              <a:rPr lang="fr-FR" dirty="0"/>
              <a:t>Répartition par niveaux de maîtrise</a:t>
            </a:r>
          </a:p>
          <a:p>
            <a:pPr>
              <a:buFont typeface="Arial"/>
              <a:buChar char="•"/>
            </a:pPr>
            <a:r>
              <a:rPr lang="fr-FR" dirty="0"/>
              <a:t>Résultats déclinés par connaissances et compétences évaluées</a:t>
            </a:r>
          </a:p>
          <a:p>
            <a:pPr marL="742950" lvl="1" indent="-285750">
              <a:buFont typeface="Arial"/>
              <a:buChar char="•"/>
            </a:pPr>
            <a:r>
              <a:rPr lang="fr-FR" dirty="0"/>
              <a:t>Répartition par niveaux de maîtrise en français</a:t>
            </a:r>
          </a:p>
          <a:p>
            <a:pPr marL="742950" lvl="1" indent="-285750">
              <a:buFont typeface="Arial"/>
              <a:buChar char="•"/>
            </a:pPr>
            <a:r>
              <a:rPr lang="fr-FR" dirty="0"/>
              <a:t>Répartition par niveaux de maîtrise en mathématiques</a:t>
            </a:r>
          </a:p>
          <a:p>
            <a:pPr marL="742950" lvl="1" indent="-285750">
              <a:buFont typeface="Arial"/>
              <a:buChar char="•"/>
            </a:pPr>
            <a:r>
              <a:rPr lang="fr-FR" dirty="0"/>
              <a:t>Comparaison avec la moyenne de la strate et de l’académie</a:t>
            </a:r>
          </a:p>
          <a:p>
            <a:pPr marL="742950" lvl="1" indent="-285750">
              <a:buFont typeface="Arial"/>
              <a:buChar char="•"/>
            </a:pPr>
            <a:r>
              <a:rPr lang="fr-FR" dirty="0"/>
              <a:t>Distribution des scores des classes dans l’établissement</a:t>
            </a:r>
          </a:p>
          <a:p>
            <a:pPr>
              <a:buFont typeface="Arial"/>
              <a:buChar char="•"/>
            </a:pPr>
            <a:r>
              <a:rPr lang="fr-FR" dirty="0"/>
              <a:t>Profil scolaire et social à l’entrée en sixième</a:t>
            </a:r>
          </a:p>
          <a:p>
            <a:endParaRPr lang="fr-FR" dirty="0"/>
          </a:p>
        </p:txBody>
      </p:sp>
    </p:spTree>
    <p:extLst>
      <p:ext uri="{BB962C8B-B14F-4D97-AF65-F5344CB8AC3E}">
        <p14:creationId xmlns:p14="http://schemas.microsoft.com/office/powerpoint/2010/main" val="4172205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résultats par établissements</a:t>
            </a:r>
            <a:br>
              <a:rPr lang="fr-FR" b="1" dirty="0" smtClean="0"/>
            </a:br>
            <a:r>
              <a:rPr lang="fr-FR" b="1" dirty="0" smtClean="0"/>
              <a:t>Niveau général </a:t>
            </a:r>
            <a:endParaRPr lang="fr-FR" b="1" dirty="0"/>
          </a:p>
        </p:txBody>
      </p:sp>
      <p:pic>
        <p:nvPicPr>
          <p:cNvPr id="5" name="Image 4"/>
          <p:cNvPicPr/>
          <p:nvPr/>
        </p:nvPicPr>
        <p:blipFill rotWithShape="1">
          <a:blip r:embed="rId3"/>
          <a:srcRect l="35901" t="34118" r="27370" b="20000"/>
          <a:stretch/>
        </p:blipFill>
        <p:spPr bwMode="auto">
          <a:xfrm>
            <a:off x="424593" y="1844824"/>
            <a:ext cx="4143375" cy="2911475"/>
          </a:xfrm>
          <a:prstGeom prst="rect">
            <a:avLst/>
          </a:prstGeom>
          <a:ln>
            <a:noFill/>
          </a:ln>
          <a:extLst>
            <a:ext uri="{53640926-AAD7-44D8-BBD7-CCE9431645EC}">
              <a14:shadowObscured xmlns:a14="http://schemas.microsoft.com/office/drawing/2010/main"/>
            </a:ext>
          </a:extLst>
        </p:spPr>
      </p:pic>
      <p:pic>
        <p:nvPicPr>
          <p:cNvPr id="7" name="Image 6"/>
          <p:cNvPicPr/>
          <p:nvPr/>
        </p:nvPicPr>
        <p:blipFill rotWithShape="1">
          <a:blip r:embed="rId4"/>
          <a:srcRect l="35240" t="51765" r="19428" b="30588"/>
          <a:stretch/>
        </p:blipFill>
        <p:spPr bwMode="auto">
          <a:xfrm>
            <a:off x="4567968" y="1950647"/>
            <a:ext cx="3816424" cy="1080120"/>
          </a:xfrm>
          <a:prstGeom prst="rect">
            <a:avLst/>
          </a:prstGeom>
          <a:ln>
            <a:noFill/>
          </a:ln>
          <a:extLst>
            <a:ext uri="{53640926-AAD7-44D8-BBD7-CCE9431645EC}">
              <a14:shadowObscured xmlns:a14="http://schemas.microsoft.com/office/drawing/2010/main"/>
            </a:ext>
          </a:extLst>
        </p:spPr>
      </p:pic>
      <p:pic>
        <p:nvPicPr>
          <p:cNvPr id="8" name="Image 7"/>
          <p:cNvPicPr/>
          <p:nvPr/>
        </p:nvPicPr>
        <p:blipFill rotWithShape="1">
          <a:blip r:embed="rId5"/>
          <a:srcRect l="38383" t="32059" r="28858" b="25882"/>
          <a:stretch/>
        </p:blipFill>
        <p:spPr bwMode="auto">
          <a:xfrm>
            <a:off x="5220072" y="3300561"/>
            <a:ext cx="2808312" cy="2072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8055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résultats par établissements</a:t>
            </a:r>
            <a:br>
              <a:rPr lang="fr-FR" b="1" dirty="0" smtClean="0"/>
            </a:br>
            <a:r>
              <a:rPr lang="fr-FR" b="1" dirty="0" smtClean="0"/>
              <a:t>Niveau classes </a:t>
            </a:r>
            <a:endParaRPr lang="fr-FR" b="1" dirty="0"/>
          </a:p>
        </p:txBody>
      </p:sp>
      <p:pic>
        <p:nvPicPr>
          <p:cNvPr id="5" name="Image 4"/>
          <p:cNvPicPr/>
          <p:nvPr/>
        </p:nvPicPr>
        <p:blipFill rotWithShape="1">
          <a:blip r:embed="rId3"/>
          <a:srcRect l="35736" t="19117" r="26707" b="35883"/>
          <a:stretch/>
        </p:blipFill>
        <p:spPr bwMode="auto">
          <a:xfrm>
            <a:off x="1979712" y="1916832"/>
            <a:ext cx="4867275" cy="32804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4900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tx1"/>
                </a:solidFill>
              </a:rPr>
              <a:t>Les outils </a:t>
            </a:r>
            <a:r>
              <a:rPr lang="fr-FR" dirty="0" smtClean="0">
                <a:solidFill>
                  <a:schemeClr val="tx1"/>
                </a:solidFill>
              </a:rPr>
              <a:t>d’accompagnement classe de </a:t>
            </a:r>
            <a:r>
              <a:rPr lang="fr-FR" smtClean="0">
                <a:solidFill>
                  <a:schemeClr val="tx1"/>
                </a:solidFill>
              </a:rPr>
              <a:t>sixiÈme</a:t>
            </a:r>
            <a:r>
              <a:rPr lang="fr-FR" dirty="0">
                <a:solidFill>
                  <a:schemeClr val="tx1"/>
                </a:solidFill>
              </a:rPr>
              <a:t/>
            </a:r>
            <a:br>
              <a:rPr lang="fr-FR" dirty="0">
                <a:solidFill>
                  <a:schemeClr val="tx1"/>
                </a:solidFill>
              </a:rPr>
            </a:br>
            <a:endParaRPr lang="fr-FR" dirty="0"/>
          </a:p>
        </p:txBody>
      </p:sp>
      <p:sp>
        <p:nvSpPr>
          <p:cNvPr id="4" name="Espace réservé du texte 3"/>
          <p:cNvSpPr>
            <a:spLocks noGrp="1"/>
          </p:cNvSpPr>
          <p:nvPr>
            <p:ph type="body" sz="quarter" idx="13"/>
          </p:nvPr>
        </p:nvSpPr>
        <p:spPr/>
        <p:txBody>
          <a:bodyPr>
            <a:normAutofit/>
          </a:bodyPr>
          <a:lstStyle/>
          <a:p>
            <a:pPr algn="just"/>
            <a:r>
              <a:rPr lang="fr-FR" b="1" dirty="0" smtClean="0">
                <a:solidFill>
                  <a:schemeClr val="tx1"/>
                </a:solidFill>
              </a:rPr>
              <a:t>L’accompagnement personnalisé en classe de 6</a:t>
            </a:r>
            <a:r>
              <a:rPr lang="fr-FR" b="1" baseline="30000" dirty="0" smtClean="0">
                <a:solidFill>
                  <a:schemeClr val="tx1"/>
                </a:solidFill>
              </a:rPr>
              <a:t>e</a:t>
            </a:r>
            <a:r>
              <a:rPr lang="fr-FR" b="1" dirty="0" smtClean="0">
                <a:solidFill>
                  <a:schemeClr val="tx1"/>
                </a:solidFill>
              </a:rPr>
              <a:t> :</a:t>
            </a:r>
          </a:p>
          <a:p>
            <a:pPr lvl="1" algn="just"/>
            <a:r>
              <a:rPr lang="fr-FR" b="1" dirty="0" smtClean="0">
                <a:solidFill>
                  <a:schemeClr val="tx1"/>
                </a:solidFill>
              </a:rPr>
              <a:t>des fiches-ressources</a:t>
            </a:r>
            <a:r>
              <a:rPr lang="fr-FR" dirty="0" smtClean="0">
                <a:solidFill>
                  <a:schemeClr val="tx1"/>
                </a:solidFill>
              </a:rPr>
              <a:t> </a:t>
            </a:r>
            <a:r>
              <a:rPr lang="fr-FR" dirty="0">
                <a:solidFill>
                  <a:schemeClr val="tx1"/>
                </a:solidFill>
              </a:rPr>
              <a:t>dans le cadre des heures d’accompagnement </a:t>
            </a:r>
            <a:r>
              <a:rPr lang="fr-FR" dirty="0" smtClean="0">
                <a:solidFill>
                  <a:schemeClr val="tx1"/>
                </a:solidFill>
              </a:rPr>
              <a:t>personnalisé sur les compétences attendues en </a:t>
            </a:r>
            <a:r>
              <a:rPr lang="fr-FR" dirty="0">
                <a:solidFill>
                  <a:schemeClr val="tx1"/>
                </a:solidFill>
              </a:rPr>
              <a:t>français et en </a:t>
            </a:r>
            <a:r>
              <a:rPr lang="fr-FR" dirty="0" smtClean="0">
                <a:solidFill>
                  <a:schemeClr val="tx1"/>
                </a:solidFill>
              </a:rPr>
              <a:t>mathématiques.</a:t>
            </a:r>
          </a:p>
          <a:p>
            <a:pPr marL="457200" lvl="1" indent="0" algn="just">
              <a:buNone/>
            </a:pPr>
            <a:endParaRPr lang="fr-FR" dirty="0">
              <a:solidFill>
                <a:schemeClr val="tx1"/>
              </a:solidFill>
            </a:endParaRPr>
          </a:p>
          <a:p>
            <a:pPr algn="just"/>
            <a:r>
              <a:rPr lang="fr-FR" b="1" dirty="0" smtClean="0">
                <a:solidFill>
                  <a:schemeClr val="tx1"/>
                </a:solidFill>
              </a:rPr>
              <a:t>Un guide d’exploitation </a:t>
            </a:r>
            <a:r>
              <a:rPr lang="fr-FR" b="1" dirty="0">
                <a:solidFill>
                  <a:schemeClr val="tx1"/>
                </a:solidFill>
              </a:rPr>
              <a:t>d</a:t>
            </a:r>
            <a:r>
              <a:rPr lang="fr-FR" b="1" dirty="0" smtClean="0">
                <a:solidFill>
                  <a:schemeClr val="tx1"/>
                </a:solidFill>
              </a:rPr>
              <a:t>es</a:t>
            </a:r>
            <a:r>
              <a:rPr lang="fr-FR" dirty="0" smtClean="0">
                <a:solidFill>
                  <a:schemeClr val="tx1"/>
                </a:solidFill>
              </a:rPr>
              <a:t> </a:t>
            </a:r>
            <a:r>
              <a:rPr lang="fr-FR" b="1" dirty="0" smtClean="0">
                <a:solidFill>
                  <a:schemeClr val="tx1"/>
                </a:solidFill>
              </a:rPr>
              <a:t>ressources existantes, </a:t>
            </a:r>
            <a:r>
              <a:rPr lang="fr-FR" sz="1500" dirty="0" smtClean="0">
                <a:solidFill>
                  <a:schemeClr val="tx1"/>
                </a:solidFill>
              </a:rPr>
              <a:t>issues de la BRNE et d’</a:t>
            </a:r>
            <a:r>
              <a:rPr lang="fr-FR" sz="1500" dirty="0" err="1" smtClean="0">
                <a:solidFill>
                  <a:schemeClr val="tx1"/>
                </a:solidFill>
              </a:rPr>
              <a:t>Eduscol</a:t>
            </a:r>
            <a:r>
              <a:rPr lang="fr-FR" sz="1500" dirty="0" smtClean="0">
                <a:solidFill>
                  <a:schemeClr val="tx1"/>
                </a:solidFill>
              </a:rPr>
              <a:t> (ressources d’accompagnement des programmes et ressources d’évaluation en fin de cycle), organisées selon les compétences à travailler, afin de faciliter le repérage des </a:t>
            </a:r>
            <a:r>
              <a:rPr lang="fr-FR" sz="1500" dirty="0">
                <a:solidFill>
                  <a:schemeClr val="tx1"/>
                </a:solidFill>
              </a:rPr>
              <a:t>enseignants utilisateurs </a:t>
            </a:r>
            <a:r>
              <a:rPr lang="fr-FR" sz="1500" dirty="0" smtClean="0">
                <a:solidFill>
                  <a:schemeClr val="tx1"/>
                </a:solidFill>
              </a:rPr>
              <a:t>qui veulent planifier l’accompagnement des élèves de leur classe.</a:t>
            </a:r>
          </a:p>
          <a:p>
            <a:pPr marL="0" indent="0" algn="just">
              <a:buNone/>
            </a:pPr>
            <a:endParaRPr lang="fr-FR" sz="1500" dirty="0" smtClean="0">
              <a:solidFill>
                <a:schemeClr val="tx1"/>
              </a:solidFill>
            </a:endParaRPr>
          </a:p>
          <a:p>
            <a:pPr algn="just"/>
            <a:r>
              <a:rPr lang="fr-FR" b="1" dirty="0" smtClean="0">
                <a:solidFill>
                  <a:schemeClr val="tx1"/>
                </a:solidFill>
              </a:rPr>
              <a:t>A partir des outils </a:t>
            </a:r>
            <a:r>
              <a:rPr lang="fr-FR" b="1" dirty="0">
                <a:solidFill>
                  <a:schemeClr val="tx1"/>
                </a:solidFill>
              </a:rPr>
              <a:t>de </a:t>
            </a:r>
            <a:r>
              <a:rPr lang="fr-FR" b="1" dirty="0" smtClean="0">
                <a:solidFill>
                  <a:schemeClr val="tx1"/>
                </a:solidFill>
              </a:rPr>
              <a:t>restitution de la DEPP, des pistes </a:t>
            </a:r>
            <a:r>
              <a:rPr lang="fr-FR" sz="1500" dirty="0">
                <a:solidFill>
                  <a:schemeClr val="tx1"/>
                </a:solidFill>
              </a:rPr>
              <a:t>pour piloter la classe et </a:t>
            </a:r>
            <a:r>
              <a:rPr lang="fr-FR" sz="1500" dirty="0" smtClean="0">
                <a:solidFill>
                  <a:schemeClr val="tx1"/>
                </a:solidFill>
              </a:rPr>
              <a:t>l’établissement :</a:t>
            </a:r>
            <a:endParaRPr lang="fr-FR" sz="1500" dirty="0">
              <a:solidFill>
                <a:schemeClr val="tx1"/>
              </a:solidFill>
            </a:endParaRPr>
          </a:p>
          <a:p>
            <a:pPr lvl="1" algn="just"/>
            <a:r>
              <a:rPr lang="fr-FR" dirty="0" smtClean="0"/>
              <a:t>suivre les évolutions des acquis ;</a:t>
            </a:r>
            <a:endParaRPr lang="fr-FR" dirty="0"/>
          </a:p>
          <a:p>
            <a:pPr lvl="1" algn="just"/>
            <a:r>
              <a:rPr lang="fr-FR" dirty="0" smtClean="0"/>
              <a:t>faire </a:t>
            </a:r>
            <a:r>
              <a:rPr lang="fr-FR" dirty="0"/>
              <a:t>des liens avec les séquences d’apprentissage </a:t>
            </a:r>
            <a:r>
              <a:rPr lang="fr-FR" dirty="0" smtClean="0"/>
              <a:t>possibles.</a:t>
            </a:r>
          </a:p>
          <a:p>
            <a:endParaRPr lang="fr-FR" dirty="0">
              <a:solidFill>
                <a:schemeClr val="tx1"/>
              </a:solidFill>
            </a:endParaRPr>
          </a:p>
          <a:p>
            <a:endParaRPr lang="fr-FR" dirty="0">
              <a:solidFill>
                <a:schemeClr val="tx1"/>
              </a:solidFill>
            </a:endParaRPr>
          </a:p>
          <a:p>
            <a:pPr algn="just"/>
            <a:endParaRPr lang="fr-FR" dirty="0" smtClean="0">
              <a:solidFill>
                <a:schemeClr val="tx1"/>
              </a:solidFill>
            </a:endParaRPr>
          </a:p>
          <a:p>
            <a:endParaRPr lang="fr-FR" dirty="0" smtClean="0">
              <a:solidFill>
                <a:schemeClr val="tx1"/>
              </a:solidFill>
            </a:endParaRPr>
          </a:p>
          <a:p>
            <a:pPr marL="457200" indent="-457200">
              <a:buFont typeface="+mj-lt"/>
              <a:buAutoNum type="arabicPeriod"/>
            </a:pPr>
            <a:endParaRPr lang="fr-FR" dirty="0">
              <a:solidFill>
                <a:schemeClr val="tx1"/>
              </a:solidFill>
            </a:endParaRPr>
          </a:p>
        </p:txBody>
      </p:sp>
    </p:spTree>
    <p:extLst>
      <p:ext uri="{BB962C8B-B14F-4D97-AF65-F5344CB8AC3E}">
        <p14:creationId xmlns:p14="http://schemas.microsoft.com/office/powerpoint/2010/main" val="2960840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81" y="1473693"/>
            <a:ext cx="7772400" cy="3963280"/>
          </a:xfrm>
        </p:spPr>
        <p:txBody>
          <a:bodyPr>
            <a:noAutofit/>
          </a:bodyPr>
          <a:lstStyle/>
          <a:p>
            <a:pPr algn="l"/>
            <a:r>
              <a:rPr lang="fr-FR" sz="1300" cap="none" dirty="0" smtClean="0">
                <a:latin typeface="+mn-lt"/>
              </a:rPr>
              <a:t>La </a:t>
            </a:r>
            <a:r>
              <a:rPr lang="fr-FR" sz="1300" cap="none" dirty="0">
                <a:latin typeface="+mn-lt"/>
              </a:rPr>
              <a:t>restitution individuelle des résultats </a:t>
            </a:r>
            <a:r>
              <a:rPr lang="fr-FR" sz="1300" cap="none" dirty="0" smtClean="0">
                <a:latin typeface="+mn-lt"/>
              </a:rPr>
              <a:t>de chaque </a:t>
            </a:r>
            <a:r>
              <a:rPr lang="fr-FR" sz="1300" cap="none" dirty="0">
                <a:latin typeface="+mn-lt"/>
              </a:rPr>
              <a:t>élève est l’occasion d’un </a:t>
            </a:r>
            <a:r>
              <a:rPr lang="fr-FR" sz="1300" cap="none" dirty="0" smtClean="0">
                <a:latin typeface="+mn-lt"/>
              </a:rPr>
              <a:t>dialogue personnalisé </a:t>
            </a:r>
            <a:r>
              <a:rPr lang="fr-FR" sz="1300" cap="none" dirty="0">
                <a:latin typeface="+mn-lt"/>
              </a:rPr>
              <a:t>entre </a:t>
            </a:r>
            <a:r>
              <a:rPr lang="fr-FR" sz="1300" cap="none" dirty="0" smtClean="0">
                <a:latin typeface="+mn-lt"/>
              </a:rPr>
              <a:t>les enseignants et les parents ; elle se fera selon les usages de l’établissement. La </a:t>
            </a:r>
            <a:r>
              <a:rPr lang="fr-FR" sz="1300" cap="none" dirty="0">
                <a:latin typeface="+mn-lt"/>
              </a:rPr>
              <a:t>présence de l’élève </a:t>
            </a:r>
            <a:r>
              <a:rPr lang="fr-FR" sz="1300" cap="none" dirty="0" smtClean="0">
                <a:latin typeface="+mn-lt"/>
              </a:rPr>
              <a:t>est  souhaitable </a:t>
            </a:r>
            <a:r>
              <a:rPr lang="fr-FR" sz="1300" cap="none" dirty="0">
                <a:latin typeface="+mn-lt"/>
              </a:rPr>
              <a:t>pour au moins une partie </a:t>
            </a:r>
            <a:r>
              <a:rPr lang="fr-FR" sz="1300" cap="none" dirty="0" smtClean="0">
                <a:latin typeface="+mn-lt"/>
              </a:rPr>
              <a:t>de l’entretien</a:t>
            </a:r>
            <a:r>
              <a:rPr lang="fr-FR" sz="1300" cap="none" dirty="0">
                <a:latin typeface="+mn-lt"/>
              </a:rPr>
              <a:t>. </a:t>
            </a:r>
            <a:r>
              <a:rPr lang="fr-FR" sz="1300" cap="none" dirty="0" smtClean="0">
                <a:latin typeface="+mn-lt"/>
              </a:rPr>
              <a:t/>
            </a:r>
            <a:br>
              <a:rPr lang="fr-FR" sz="1300" cap="none" dirty="0" smtClean="0">
                <a:latin typeface="+mn-lt"/>
              </a:rPr>
            </a:br>
            <a:r>
              <a:rPr lang="fr-FR" sz="1300" cap="none" dirty="0">
                <a:latin typeface="+mn-lt"/>
              </a:rPr>
              <a:t/>
            </a:r>
            <a:br>
              <a:rPr lang="fr-FR" sz="1300" cap="none" dirty="0">
                <a:latin typeface="+mn-lt"/>
              </a:rPr>
            </a:br>
            <a:r>
              <a:rPr lang="fr-FR" sz="1300" cap="none" dirty="0" smtClean="0">
                <a:latin typeface="+mn-lt"/>
              </a:rPr>
              <a:t>Le </a:t>
            </a:r>
            <a:r>
              <a:rPr lang="fr-FR" sz="1300" cap="none" dirty="0">
                <a:latin typeface="+mn-lt"/>
              </a:rPr>
              <a:t>temps </a:t>
            </a:r>
            <a:r>
              <a:rPr lang="fr-FR" sz="1300" cap="none" dirty="0" smtClean="0">
                <a:latin typeface="+mn-lt"/>
              </a:rPr>
              <a:t>d’échange est </a:t>
            </a:r>
            <a:r>
              <a:rPr lang="fr-FR" sz="1300" cap="none" dirty="0">
                <a:latin typeface="+mn-lt"/>
              </a:rPr>
              <a:t>plus court pour </a:t>
            </a:r>
            <a:r>
              <a:rPr lang="fr-FR" sz="1300" cap="none" dirty="0" smtClean="0">
                <a:latin typeface="+mn-lt"/>
              </a:rPr>
              <a:t>les élèves </a:t>
            </a:r>
            <a:r>
              <a:rPr lang="fr-FR" sz="1300" cap="none" dirty="0">
                <a:latin typeface="+mn-lt"/>
              </a:rPr>
              <a:t>dont les résultats n’inquiètent </a:t>
            </a:r>
            <a:r>
              <a:rPr lang="fr-FR" sz="1300" cap="none" dirty="0" smtClean="0">
                <a:latin typeface="+mn-lt"/>
              </a:rPr>
              <a:t>pas pour </a:t>
            </a:r>
            <a:r>
              <a:rPr lang="fr-FR" sz="1300" cap="none" dirty="0">
                <a:latin typeface="+mn-lt"/>
              </a:rPr>
              <a:t>la suite du </a:t>
            </a:r>
            <a:r>
              <a:rPr lang="fr-FR" sz="1300" cap="none" dirty="0" smtClean="0">
                <a:latin typeface="+mn-lt"/>
              </a:rPr>
              <a:t>cycle. </a:t>
            </a:r>
            <a:br>
              <a:rPr lang="fr-FR" sz="1300" cap="none" dirty="0" smtClean="0">
                <a:latin typeface="+mn-lt"/>
              </a:rPr>
            </a:br>
            <a:r>
              <a:rPr lang="fr-FR" sz="1300" cap="none" dirty="0">
                <a:latin typeface="+mn-lt"/>
              </a:rPr>
              <a:t/>
            </a:r>
            <a:br>
              <a:rPr lang="fr-FR" sz="1300" cap="none" dirty="0">
                <a:latin typeface="+mn-lt"/>
              </a:rPr>
            </a:br>
            <a:r>
              <a:rPr lang="fr-FR" sz="1300" cap="none" dirty="0" smtClean="0">
                <a:latin typeface="+mn-lt"/>
              </a:rPr>
              <a:t>L’enjeu </a:t>
            </a:r>
            <a:r>
              <a:rPr lang="fr-FR" sz="1300" cap="none" dirty="0">
                <a:latin typeface="+mn-lt"/>
              </a:rPr>
              <a:t>est que chacun </a:t>
            </a:r>
            <a:r>
              <a:rPr lang="fr-FR" sz="1300" cap="none" dirty="0" smtClean="0">
                <a:latin typeface="+mn-lt"/>
              </a:rPr>
              <a:t>puisse recevoir </a:t>
            </a:r>
            <a:r>
              <a:rPr lang="fr-FR" sz="1300" cap="none" dirty="0">
                <a:latin typeface="+mn-lt"/>
              </a:rPr>
              <a:t>de </a:t>
            </a:r>
            <a:r>
              <a:rPr lang="fr-FR" sz="1300" cap="none" dirty="0" smtClean="0">
                <a:latin typeface="+mn-lt"/>
              </a:rPr>
              <a:t>ses  enseignants </a:t>
            </a:r>
            <a:r>
              <a:rPr lang="fr-FR" sz="1300" cap="none" dirty="0">
                <a:latin typeface="+mn-lt"/>
              </a:rPr>
              <a:t>et de </a:t>
            </a:r>
            <a:r>
              <a:rPr lang="fr-FR" sz="1300" cap="none" dirty="0" smtClean="0">
                <a:latin typeface="+mn-lt"/>
              </a:rPr>
              <a:t>ses parents</a:t>
            </a:r>
            <a:r>
              <a:rPr lang="fr-FR" sz="1300" cap="none" dirty="0">
                <a:latin typeface="+mn-lt"/>
              </a:rPr>
              <a:t>, dans le cadre d’un </a:t>
            </a:r>
            <a:r>
              <a:rPr lang="fr-FR" sz="1300" cap="none" dirty="0" smtClean="0">
                <a:latin typeface="+mn-lt"/>
              </a:rPr>
              <a:t>partenariat éducatif </a:t>
            </a:r>
            <a:r>
              <a:rPr lang="fr-FR" sz="1300" cap="none" dirty="0">
                <a:latin typeface="+mn-lt"/>
              </a:rPr>
              <a:t>et d’une pédagogie différenciée</a:t>
            </a:r>
            <a:r>
              <a:rPr lang="fr-FR" sz="1300" cap="none" dirty="0" smtClean="0">
                <a:latin typeface="+mn-lt"/>
              </a:rPr>
              <a:t>, l’aide </a:t>
            </a:r>
            <a:r>
              <a:rPr lang="fr-FR" sz="1300" cap="none" dirty="0">
                <a:latin typeface="+mn-lt"/>
              </a:rPr>
              <a:t>la plus personnalisée et efficace </a:t>
            </a:r>
            <a:r>
              <a:rPr lang="fr-FR" sz="1300" cap="none" dirty="0" smtClean="0">
                <a:latin typeface="+mn-lt"/>
              </a:rPr>
              <a:t>possible.</a:t>
            </a:r>
            <a:br>
              <a:rPr lang="fr-FR" sz="1300" cap="none" dirty="0" smtClean="0">
                <a:latin typeface="+mn-lt"/>
              </a:rPr>
            </a:br>
            <a:r>
              <a:rPr lang="fr-FR" sz="1300" cap="none" dirty="0">
                <a:latin typeface="+mn-lt"/>
              </a:rPr>
              <a:t/>
            </a:r>
            <a:br>
              <a:rPr lang="fr-FR" sz="1300" cap="none" dirty="0">
                <a:latin typeface="+mn-lt"/>
              </a:rPr>
            </a:br>
            <a:r>
              <a:rPr lang="fr-FR" sz="1300" cap="none" dirty="0" smtClean="0">
                <a:latin typeface="+mn-lt"/>
              </a:rPr>
              <a:t>Les parents doivent </a:t>
            </a:r>
            <a:r>
              <a:rPr lang="fr-FR" sz="1300" cap="none" dirty="0">
                <a:latin typeface="+mn-lt"/>
              </a:rPr>
              <a:t>comprendre que </a:t>
            </a:r>
            <a:r>
              <a:rPr lang="fr-FR" sz="1300" cap="none" dirty="0" smtClean="0">
                <a:latin typeface="+mn-lt"/>
              </a:rPr>
              <a:t>l’on </a:t>
            </a:r>
            <a:r>
              <a:rPr lang="fr-FR" sz="1300" cap="none" dirty="0">
                <a:latin typeface="+mn-lt"/>
              </a:rPr>
              <a:t>vise à </a:t>
            </a:r>
            <a:r>
              <a:rPr lang="fr-FR" sz="1300" cap="none" dirty="0" smtClean="0">
                <a:latin typeface="+mn-lt"/>
              </a:rPr>
              <a:t>mieux connaître </a:t>
            </a:r>
            <a:r>
              <a:rPr lang="fr-FR" sz="1300" cap="none" dirty="0">
                <a:latin typeface="+mn-lt"/>
              </a:rPr>
              <a:t>le profil de réussite de </a:t>
            </a:r>
            <a:r>
              <a:rPr lang="fr-FR" sz="1300" cap="none" dirty="0" smtClean="0">
                <a:latin typeface="+mn-lt"/>
              </a:rPr>
              <a:t>leur enfant</a:t>
            </a:r>
            <a:r>
              <a:rPr lang="fr-FR" sz="1300" cap="none" dirty="0">
                <a:latin typeface="+mn-lt"/>
              </a:rPr>
              <a:t>, </a:t>
            </a:r>
            <a:r>
              <a:rPr lang="fr-FR" sz="1300" cap="none" dirty="0" smtClean="0">
                <a:latin typeface="+mn-lt"/>
              </a:rPr>
              <a:t>domaine par domaine.</a:t>
            </a:r>
            <a:br>
              <a:rPr lang="fr-FR" sz="1300" cap="none" dirty="0" smtClean="0">
                <a:latin typeface="+mn-lt"/>
              </a:rPr>
            </a:br>
            <a:r>
              <a:rPr lang="fr-FR" sz="1300" cap="none" dirty="0">
                <a:latin typeface="+mn-lt"/>
              </a:rPr>
              <a:t/>
            </a:r>
            <a:br>
              <a:rPr lang="fr-FR" sz="1300" cap="none" dirty="0">
                <a:latin typeface="+mn-lt"/>
              </a:rPr>
            </a:br>
            <a:r>
              <a:rPr lang="fr-FR" sz="1300" cap="none" dirty="0" smtClean="0">
                <a:latin typeface="+mn-lt"/>
              </a:rPr>
              <a:t>Pour </a:t>
            </a:r>
            <a:r>
              <a:rPr lang="fr-FR" sz="1300" cap="none" dirty="0">
                <a:latin typeface="+mn-lt"/>
              </a:rPr>
              <a:t>certains parents </a:t>
            </a:r>
            <a:r>
              <a:rPr lang="fr-FR" sz="1300" cap="none" dirty="0" smtClean="0">
                <a:latin typeface="+mn-lt"/>
              </a:rPr>
              <a:t>particulièrement soucieux</a:t>
            </a:r>
            <a:r>
              <a:rPr lang="fr-FR" sz="1300" cap="none" dirty="0">
                <a:latin typeface="+mn-lt"/>
              </a:rPr>
              <a:t>, il faut insister sur le fait </a:t>
            </a:r>
            <a:r>
              <a:rPr lang="fr-FR" sz="1300" cap="none" dirty="0" smtClean="0">
                <a:latin typeface="+mn-lt"/>
              </a:rPr>
              <a:t>que l’évaluation pointe les manques</a:t>
            </a:r>
            <a:r>
              <a:rPr lang="fr-FR" sz="1300" cap="none" dirty="0">
                <a:latin typeface="+mn-lt"/>
              </a:rPr>
              <a:t>, mais aussi les réussites et </a:t>
            </a:r>
            <a:r>
              <a:rPr lang="fr-FR" sz="1300" cap="none" dirty="0" smtClean="0">
                <a:latin typeface="+mn-lt"/>
              </a:rPr>
              <a:t>les acquis </a:t>
            </a:r>
            <a:r>
              <a:rPr lang="fr-FR" sz="1300" cap="none" dirty="0">
                <a:latin typeface="+mn-lt"/>
              </a:rPr>
              <a:t>qui vont permettre les progrès </a:t>
            </a:r>
            <a:r>
              <a:rPr lang="fr-FR" sz="1300" cap="none" dirty="0" smtClean="0">
                <a:latin typeface="+mn-lt"/>
              </a:rPr>
              <a:t>à venir </a:t>
            </a:r>
            <a:r>
              <a:rPr lang="fr-FR" sz="1300" cap="none" dirty="0">
                <a:latin typeface="+mn-lt"/>
              </a:rPr>
              <a:t>: c’est ce qui fait la valeur de </a:t>
            </a:r>
            <a:r>
              <a:rPr lang="fr-FR" sz="1300" cap="none" dirty="0" smtClean="0">
                <a:latin typeface="+mn-lt"/>
              </a:rPr>
              <a:t>cette évaluation </a:t>
            </a:r>
            <a:r>
              <a:rPr lang="fr-FR" sz="1300" cap="none" dirty="0">
                <a:latin typeface="+mn-lt"/>
              </a:rPr>
              <a:t>par rapport aux </a:t>
            </a:r>
            <a:r>
              <a:rPr lang="fr-FR" sz="1300" cap="none" dirty="0" smtClean="0">
                <a:latin typeface="+mn-lt"/>
              </a:rPr>
              <a:t>examens.</a:t>
            </a:r>
            <a:endParaRPr lang="fr-FR" sz="1300" cap="none" dirty="0">
              <a:latin typeface="+mn-lt"/>
            </a:endParaRPr>
          </a:p>
        </p:txBody>
      </p:sp>
      <p:sp>
        <p:nvSpPr>
          <p:cNvPr id="3" name="Titre 1"/>
          <p:cNvSpPr txBox="1">
            <a:spLocks/>
          </p:cNvSpPr>
          <p:nvPr/>
        </p:nvSpPr>
        <p:spPr>
          <a:xfrm>
            <a:off x="683581" y="0"/>
            <a:ext cx="8003219" cy="1286937"/>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sz="3200" b="1" cap="none" dirty="0"/>
              <a:t>Comment présenter les évaluations aux </a:t>
            </a:r>
            <a:r>
              <a:rPr lang="fr-FR" sz="3200" b="1" cap="none" dirty="0" smtClean="0"/>
              <a:t>parents ? </a:t>
            </a:r>
            <a:r>
              <a:rPr lang="fr-FR" sz="3200" b="1" cap="none" dirty="0"/>
              <a:t>Présentation individuelle des résultats</a:t>
            </a:r>
            <a:endParaRPr lang="fr-FR" b="1" dirty="0"/>
          </a:p>
        </p:txBody>
      </p:sp>
    </p:spTree>
    <p:extLst>
      <p:ext uri="{BB962C8B-B14F-4D97-AF65-F5344CB8AC3E}">
        <p14:creationId xmlns:p14="http://schemas.microsoft.com/office/powerpoint/2010/main" val="90097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LES </a:t>
            </a:r>
            <a:r>
              <a:rPr lang="fr-FR" b="1" dirty="0"/>
              <a:t>Objectifs</a:t>
            </a:r>
          </a:p>
        </p:txBody>
      </p:sp>
      <p:sp>
        <p:nvSpPr>
          <p:cNvPr id="6" name="Espace réservé du texte 5"/>
          <p:cNvSpPr>
            <a:spLocks noGrp="1"/>
          </p:cNvSpPr>
          <p:nvPr>
            <p:ph type="body" sz="quarter" idx="13"/>
          </p:nvPr>
        </p:nvSpPr>
        <p:spPr/>
        <p:txBody>
          <a:bodyPr/>
          <a:lstStyle/>
          <a:p>
            <a:r>
              <a:rPr lang="fr-FR" dirty="0">
                <a:solidFill>
                  <a:schemeClr val="tx1"/>
                </a:solidFill>
              </a:rPr>
              <a:t>Permettre aux équipes pédagogiques de disposer d’un diagnostic </a:t>
            </a:r>
            <a:r>
              <a:rPr lang="fr-FR" dirty="0" smtClean="0">
                <a:solidFill>
                  <a:schemeClr val="tx1"/>
                </a:solidFill>
              </a:rPr>
              <a:t>de </a:t>
            </a:r>
            <a:r>
              <a:rPr lang="fr-FR" dirty="0">
                <a:solidFill>
                  <a:schemeClr val="tx1"/>
                </a:solidFill>
              </a:rPr>
              <a:t>compétences de chaque élève en français et en mathématiques, complémentaire </a:t>
            </a:r>
            <a:r>
              <a:rPr lang="fr-FR" dirty="0" smtClean="0">
                <a:solidFill>
                  <a:schemeClr val="tx1"/>
                </a:solidFill>
              </a:rPr>
              <a:t>des outils propres à chaque enseignant et d’autres déjà disponibles (LSU).</a:t>
            </a:r>
            <a:endParaRPr lang="fr-FR" dirty="0">
              <a:solidFill>
                <a:schemeClr val="tx1"/>
              </a:solidFill>
            </a:endParaRPr>
          </a:p>
          <a:p>
            <a:pPr marL="0" indent="0">
              <a:buNone/>
            </a:pPr>
            <a:endParaRPr lang="fr-FR" dirty="0">
              <a:solidFill>
                <a:schemeClr val="tx1"/>
              </a:solidFill>
            </a:endParaRPr>
          </a:p>
          <a:p>
            <a:r>
              <a:rPr lang="fr-FR" dirty="0">
                <a:solidFill>
                  <a:schemeClr val="tx1"/>
                </a:solidFill>
              </a:rPr>
              <a:t>Mettre à disposition des équipes de terrain une aide au pilotage pédagogique des réseaux écoles-collège.</a:t>
            </a:r>
          </a:p>
          <a:p>
            <a:endParaRPr lang="fr-FR" dirty="0">
              <a:solidFill>
                <a:schemeClr val="tx1"/>
              </a:solidFill>
            </a:endParaRPr>
          </a:p>
          <a:p>
            <a:r>
              <a:rPr lang="fr-FR" dirty="0">
                <a:solidFill>
                  <a:schemeClr val="tx1"/>
                </a:solidFill>
              </a:rPr>
              <a:t>Enrichir les outils de pilotage académique.</a:t>
            </a:r>
          </a:p>
          <a:p>
            <a:pPr marL="0" indent="0">
              <a:buNone/>
            </a:pPr>
            <a:endParaRPr lang="fr-FR" dirty="0">
              <a:solidFill>
                <a:schemeClr val="tx1"/>
              </a:solidFill>
            </a:endParaRPr>
          </a:p>
        </p:txBody>
      </p:sp>
    </p:spTree>
    <p:extLst>
      <p:ext uri="{BB962C8B-B14F-4D97-AF65-F5344CB8AC3E}">
        <p14:creationId xmlns:p14="http://schemas.microsoft.com/office/powerpoint/2010/main" val="1060508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les Modalités</a:t>
            </a:r>
            <a:endParaRPr lang="fr-FR" b="1" dirty="0"/>
          </a:p>
        </p:txBody>
      </p:sp>
      <p:sp>
        <p:nvSpPr>
          <p:cNvPr id="3" name="Espace réservé du contenu 2"/>
          <p:cNvSpPr>
            <a:spLocks noGrp="1"/>
          </p:cNvSpPr>
          <p:nvPr>
            <p:ph idx="1"/>
          </p:nvPr>
        </p:nvSpPr>
        <p:spPr/>
        <p:txBody>
          <a:bodyPr/>
          <a:lstStyle/>
          <a:p>
            <a:r>
              <a:rPr lang="fr-FR" dirty="0">
                <a:solidFill>
                  <a:schemeClr val="tx1"/>
                </a:solidFill>
              </a:rPr>
              <a:t>Tous les élèves de 6° des établissements publics et privés sous </a:t>
            </a:r>
            <a:r>
              <a:rPr lang="fr-FR" dirty="0" smtClean="0">
                <a:solidFill>
                  <a:schemeClr val="tx1"/>
                </a:solidFill>
              </a:rPr>
              <a:t>contrat.</a:t>
            </a:r>
          </a:p>
          <a:p>
            <a:endParaRPr lang="fr-FR" dirty="0">
              <a:solidFill>
                <a:schemeClr val="tx1"/>
              </a:solidFill>
            </a:endParaRPr>
          </a:p>
          <a:p>
            <a:pPr marL="0" indent="0">
              <a:buNone/>
            </a:pPr>
            <a:r>
              <a:rPr lang="fr-FR" dirty="0" smtClean="0">
                <a:solidFill>
                  <a:schemeClr val="tx1"/>
                </a:solidFill>
              </a:rPr>
              <a:t>Entre le 01 et le 19 octobre 2018</a:t>
            </a:r>
            <a:endParaRPr lang="fr-FR" dirty="0">
              <a:solidFill>
                <a:schemeClr val="tx1"/>
              </a:solidFill>
            </a:endParaRPr>
          </a:p>
          <a:p>
            <a:r>
              <a:rPr lang="fr-FR" dirty="0">
                <a:solidFill>
                  <a:schemeClr val="tx1"/>
                </a:solidFill>
              </a:rPr>
              <a:t>Déroulé :</a:t>
            </a:r>
          </a:p>
          <a:p>
            <a:pPr lvl="1"/>
            <a:r>
              <a:rPr lang="fr-FR" dirty="0">
                <a:solidFill>
                  <a:schemeClr val="tx1"/>
                </a:solidFill>
              </a:rPr>
              <a:t>Deux séquences de 50 </a:t>
            </a:r>
            <a:r>
              <a:rPr lang="fr-FR" dirty="0" smtClean="0">
                <a:solidFill>
                  <a:schemeClr val="tx1"/>
                </a:solidFill>
              </a:rPr>
              <a:t>minutes effectives de passation </a:t>
            </a:r>
            <a:r>
              <a:rPr lang="fr-FR" dirty="0">
                <a:solidFill>
                  <a:schemeClr val="tx1"/>
                </a:solidFill>
              </a:rPr>
              <a:t>: français et mathématiques</a:t>
            </a:r>
          </a:p>
          <a:p>
            <a:pPr lvl="1"/>
            <a:r>
              <a:rPr lang="fr-FR" dirty="0">
                <a:solidFill>
                  <a:schemeClr val="tx1"/>
                </a:solidFill>
              </a:rPr>
              <a:t>Passation numérique en ligne, correction automatique</a:t>
            </a:r>
          </a:p>
          <a:p>
            <a:pPr lvl="1"/>
            <a:r>
              <a:rPr lang="fr-FR" dirty="0">
                <a:solidFill>
                  <a:schemeClr val="tx1"/>
                </a:solidFill>
              </a:rPr>
              <a:t>Processus adaptatif : après une première série d’exercices, l’élève est orienté vers une seconde série en fonction de ses résultats</a:t>
            </a:r>
            <a:r>
              <a:rPr lang="fr-FR" dirty="0" smtClean="0">
                <a:solidFill>
                  <a:schemeClr val="tx1"/>
                </a:solidFill>
              </a:rPr>
              <a:t>.</a:t>
            </a:r>
          </a:p>
          <a:p>
            <a:pPr marL="457200" lvl="1" indent="0">
              <a:buNone/>
            </a:pPr>
            <a:endParaRPr lang="fr-FR" dirty="0">
              <a:solidFill>
                <a:schemeClr val="tx1"/>
              </a:solidFill>
            </a:endParaRPr>
          </a:p>
          <a:p>
            <a:r>
              <a:rPr lang="fr-FR" dirty="0">
                <a:solidFill>
                  <a:schemeClr val="tx1"/>
                </a:solidFill>
              </a:rPr>
              <a:t>Pas de remontée nationale individuelle non </a:t>
            </a:r>
            <a:r>
              <a:rPr lang="fr-FR" dirty="0" err="1">
                <a:solidFill>
                  <a:schemeClr val="tx1"/>
                </a:solidFill>
              </a:rPr>
              <a:t>anonymisée</a:t>
            </a:r>
            <a:r>
              <a:rPr lang="fr-FR" dirty="0" smtClean="0">
                <a:solidFill>
                  <a:schemeClr val="tx1"/>
                </a:solidFill>
              </a:rPr>
              <a:t>. </a:t>
            </a:r>
            <a:endParaRPr lang="fr-FR" dirty="0"/>
          </a:p>
          <a:p>
            <a:endParaRPr lang="fr-FR" dirty="0"/>
          </a:p>
        </p:txBody>
      </p:sp>
    </p:spTree>
    <p:extLst>
      <p:ext uri="{BB962C8B-B14F-4D97-AF65-F5344CB8AC3E}">
        <p14:creationId xmlns:p14="http://schemas.microsoft.com/office/powerpoint/2010/main" val="671849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346229" y="1401762"/>
            <a:ext cx="8682361" cy="4185761"/>
          </a:xfrm>
          <a:prstGeom prst="rect">
            <a:avLst/>
          </a:prstGeom>
          <a:noFill/>
          <a:ln w="9525">
            <a:noFill/>
            <a:miter lim="800000"/>
            <a:headEnd/>
            <a:tailEnd/>
          </a:ln>
        </p:spPr>
        <p:txBody>
          <a:bodyPr wrap="square">
            <a:spAutoFit/>
          </a:bodyPr>
          <a:lstStyle/>
          <a:p>
            <a:pPr lvl="1" eaLnBrk="0" hangingPunct="0"/>
            <a:endParaRPr lang="fr-FR" altLang="fr-FR" sz="1000" dirty="0"/>
          </a:p>
          <a:p>
            <a:pPr lvl="1" eaLnBrk="0" hangingPunct="0"/>
            <a:r>
              <a:rPr lang="fr-FR" altLang="fr-FR" sz="2000" b="1" dirty="0" smtClean="0"/>
              <a:t>Début septembre: </a:t>
            </a:r>
            <a:r>
              <a:rPr lang="fr-FR" altLang="fr-FR" sz="2000" dirty="0" smtClean="0"/>
              <a:t>Lancement de la campagne auprès des établissements. (</a:t>
            </a:r>
            <a:r>
              <a:rPr lang="fr-FR" sz="2000" dirty="0"/>
              <a:t>Mise en ligne sur les applicatifs internes du matériel pour la bonne mise en œuvre de l’évaluation, à destination des chefs </a:t>
            </a:r>
            <a:r>
              <a:rPr lang="fr-FR" sz="2000" dirty="0" smtClean="0"/>
              <a:t>d’établissements, </a:t>
            </a:r>
            <a:r>
              <a:rPr lang="fr-FR" sz="2000" dirty="0"/>
              <a:t>mise en ligne d’une page dédiée sur </a:t>
            </a:r>
            <a:r>
              <a:rPr lang="fr-FR" sz="2000" dirty="0" smtClean="0">
                <a:hlinkClick r:id="rId3"/>
              </a:rPr>
              <a:t>education.gouv.fr</a:t>
            </a:r>
            <a:r>
              <a:rPr lang="fr-FR" sz="2000" dirty="0" smtClean="0"/>
              <a:t> )</a:t>
            </a:r>
          </a:p>
          <a:p>
            <a:pPr lvl="1" eaLnBrk="0" hangingPunct="0"/>
            <a:r>
              <a:rPr lang="fr-FR" sz="2000" b="1" dirty="0" smtClean="0"/>
              <a:t>Début septembre </a:t>
            </a:r>
            <a:r>
              <a:rPr lang="fr-FR" sz="2000" dirty="0" smtClean="0"/>
              <a:t>: mise à disposition sur </a:t>
            </a:r>
            <a:r>
              <a:rPr lang="fr-FR" sz="2000" dirty="0" err="1" smtClean="0"/>
              <a:t>eduscol</a:t>
            </a:r>
            <a:r>
              <a:rPr lang="fr-FR" sz="2000" dirty="0" smtClean="0"/>
              <a:t> d’un module de test en ligne, pour permettre aux équipes pédagogiques de visualiser la forme des évaluations.</a:t>
            </a:r>
          </a:p>
          <a:p>
            <a:pPr lvl="1" eaLnBrk="0" hangingPunct="0"/>
            <a:r>
              <a:rPr lang="fr-FR" altLang="fr-FR" sz="2000" dirty="0" smtClean="0"/>
              <a:t>Diffusion d’éléments d’information pour les parents et les élèves</a:t>
            </a:r>
            <a:endParaRPr lang="fr-FR" altLang="fr-FR" sz="2000" dirty="0"/>
          </a:p>
          <a:p>
            <a:pPr lvl="1" eaLnBrk="0" hangingPunct="0"/>
            <a:r>
              <a:rPr lang="fr-FR" altLang="fr-FR" sz="2000" b="1" dirty="0">
                <a:ea typeface="MS PGothic" pitchFamily="34" charset="-128"/>
              </a:rPr>
              <a:t>S</a:t>
            </a:r>
            <a:r>
              <a:rPr lang="fr-FR" altLang="fr-FR" sz="2000" b="1" dirty="0" smtClean="0">
                <a:ea typeface="MS PGothic" pitchFamily="34" charset="-128"/>
              </a:rPr>
              <a:t>eptembre</a:t>
            </a:r>
            <a:r>
              <a:rPr lang="fr-FR" altLang="fr-FR" sz="2000" dirty="0" smtClean="0">
                <a:ea typeface="MS PGothic" pitchFamily="34" charset="-128"/>
              </a:rPr>
              <a:t>: Préparation de l’évaluation dans les établissements.</a:t>
            </a:r>
          </a:p>
          <a:p>
            <a:pPr lvl="1" eaLnBrk="0" hangingPunct="0"/>
            <a:r>
              <a:rPr lang="fr-FR" altLang="fr-FR" sz="2000" b="1" dirty="0">
                <a:solidFill>
                  <a:srgbClr val="008000"/>
                </a:solidFill>
              </a:rPr>
              <a:t>		</a:t>
            </a:r>
            <a:r>
              <a:rPr lang="fr-FR" altLang="fr-FR" sz="2000" b="1" dirty="0" smtClean="0">
                <a:solidFill>
                  <a:srgbClr val="008000"/>
                </a:solidFill>
              </a:rPr>
              <a:t>             Du 01 au 19 octobre : </a:t>
            </a:r>
            <a:r>
              <a:rPr lang="fr-FR" altLang="fr-FR" sz="2000" dirty="0" smtClean="0">
                <a:solidFill>
                  <a:srgbClr val="008000"/>
                </a:solidFill>
              </a:rPr>
              <a:t>passation</a:t>
            </a:r>
          </a:p>
          <a:p>
            <a:pPr lvl="1" eaLnBrk="0" hangingPunct="0"/>
            <a:endParaRPr lang="fr-FR" altLang="fr-FR" sz="2000" dirty="0">
              <a:solidFill>
                <a:srgbClr val="008000"/>
              </a:solidFill>
            </a:endParaRPr>
          </a:p>
          <a:p>
            <a:pPr lvl="1" eaLnBrk="0" hangingPunct="0"/>
            <a:endParaRPr lang="fr-FR" altLang="fr-FR" sz="2000" dirty="0">
              <a:ea typeface="MS PGothic" pitchFamily="34" charset="-128"/>
            </a:endParaRPr>
          </a:p>
          <a:p>
            <a:pPr lvl="1" eaLnBrk="0" hangingPunct="0"/>
            <a:endParaRPr lang="fr-FR" altLang="fr-FR" sz="1600" dirty="0">
              <a:ea typeface="MS PGothic" pitchFamily="34" charset="-128"/>
            </a:endParaRPr>
          </a:p>
        </p:txBody>
      </p:sp>
      <p:sp>
        <p:nvSpPr>
          <p:cNvPr id="6" name="Titre 1"/>
          <p:cNvSpPr txBox="1">
            <a:spLocks/>
          </p:cNvSpPr>
          <p:nvPr/>
        </p:nvSpPr>
        <p:spPr>
          <a:xfrm>
            <a:off x="881856" y="342899"/>
            <a:ext cx="7375525" cy="553998"/>
          </a:xfrm>
          <a:prstGeom prst="rect">
            <a:avLst/>
          </a:prstGeom>
        </p:spPr>
        <p:txBody>
          <a:bodyPr vert="horz" lIns="91440" tIns="45720" rIns="91440" bIns="45720" rtlCol="0" anchor="ctr">
            <a:spAutoFit/>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pPr>
              <a:defRPr/>
            </a:pPr>
            <a:r>
              <a:rPr lang="fr-FR" dirty="0" smtClean="0"/>
              <a:t> 	</a:t>
            </a:r>
            <a:r>
              <a:rPr lang="fr-FR" b="1" dirty="0" smtClean="0"/>
              <a:t>le CALENDRIER</a:t>
            </a:r>
            <a:endParaRPr lang="fr-FR" b="1" dirty="0"/>
          </a:p>
        </p:txBody>
      </p:sp>
    </p:spTree>
    <p:extLst>
      <p:ext uri="{BB962C8B-B14F-4D97-AF65-F5344CB8AC3E}">
        <p14:creationId xmlns:p14="http://schemas.microsoft.com/office/powerpoint/2010/main" val="23580544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r>
              <a:rPr lang="fr-FR" sz="1600" dirty="0" smtClean="0">
                <a:solidFill>
                  <a:schemeClr val="tx1"/>
                </a:solidFill>
              </a:rPr>
              <a:t>Ce </a:t>
            </a:r>
            <a:r>
              <a:rPr lang="fr-FR" sz="1600" dirty="0">
                <a:solidFill>
                  <a:schemeClr val="tx1"/>
                </a:solidFill>
              </a:rPr>
              <a:t>diagnostic n'est pas exhaustif et est bien entendu complémentaire des analyses des enseignants (observation des élèves depuis la rentrée, Livret Scolaire Unique, continuité dans le cadre du travail en réseau école/collège,...). Les résultats visent à accompagner à la fois une </a:t>
            </a:r>
            <a:r>
              <a:rPr lang="fr-FR" sz="1600" dirty="0" smtClean="0">
                <a:solidFill>
                  <a:schemeClr val="tx1"/>
                </a:solidFill>
              </a:rPr>
              <a:t>personnalisation </a:t>
            </a:r>
            <a:r>
              <a:rPr lang="fr-FR" sz="1600" dirty="0">
                <a:solidFill>
                  <a:schemeClr val="tx1"/>
                </a:solidFill>
              </a:rPr>
              <a:t>au plus près des besoins de chaque élève et une approche globale de la classe. </a:t>
            </a:r>
            <a:endParaRPr lang="fr-FR" sz="1600" dirty="0" smtClean="0">
              <a:solidFill>
                <a:schemeClr val="tx1"/>
              </a:solidFill>
            </a:endParaRPr>
          </a:p>
          <a:p>
            <a:pPr marL="0" indent="0">
              <a:buNone/>
            </a:pPr>
            <a:endParaRPr lang="fr-FR" sz="1600" dirty="0" smtClean="0">
              <a:solidFill>
                <a:schemeClr val="tx1"/>
              </a:solidFill>
            </a:endParaRPr>
          </a:p>
          <a:p>
            <a:r>
              <a:rPr lang="fr-FR" sz="1600" dirty="0" smtClean="0">
                <a:solidFill>
                  <a:schemeClr val="tx1"/>
                </a:solidFill>
              </a:rPr>
              <a:t>Les </a:t>
            </a:r>
            <a:r>
              <a:rPr lang="fr-FR" sz="1600" dirty="0">
                <a:solidFill>
                  <a:schemeClr val="tx1"/>
                </a:solidFill>
              </a:rPr>
              <a:t>exercices proposés aux élèves se réfèrent aux programmes du cycle 3 (B.O. n°11 du 26 </a:t>
            </a:r>
            <a:r>
              <a:rPr lang="fr-FR" sz="1600" dirty="0" smtClean="0">
                <a:solidFill>
                  <a:schemeClr val="tx1"/>
                </a:solidFill>
              </a:rPr>
              <a:t>novembre </a:t>
            </a:r>
            <a:r>
              <a:rPr lang="fr-FR" sz="1600" dirty="0">
                <a:solidFill>
                  <a:schemeClr val="tx1"/>
                </a:solidFill>
              </a:rPr>
              <a:t>2015). </a:t>
            </a:r>
            <a:endParaRPr lang="fr-FR" sz="1600" dirty="0" smtClean="0">
              <a:solidFill>
                <a:schemeClr val="tx1"/>
              </a:solidFill>
            </a:endParaRPr>
          </a:p>
          <a:p>
            <a:r>
              <a:rPr lang="fr-FR" sz="1600" dirty="0">
                <a:solidFill>
                  <a:schemeClr val="tx1"/>
                </a:solidFill>
              </a:rPr>
              <a:t>Les outils d’évaluation ont été conçus par des équipes mises en place par la DEPP, constituées d’inspecteurs de l’éducation nationale, de conseillers pédagogiques, de maîtres formateurs, de professeurs des écoles et de professeurs certifiés. </a:t>
            </a:r>
          </a:p>
          <a:p>
            <a:endParaRPr lang="fr-FR" sz="1600" dirty="0" smtClean="0">
              <a:solidFill>
                <a:schemeClr val="tx1"/>
              </a:solidFill>
            </a:endParaRPr>
          </a:p>
          <a:p>
            <a:r>
              <a:rPr lang="fr-FR" sz="1600" dirty="0" smtClean="0">
                <a:solidFill>
                  <a:schemeClr val="tx1"/>
                </a:solidFill>
              </a:rPr>
              <a:t>Cette </a:t>
            </a:r>
            <a:r>
              <a:rPr lang="fr-FR" sz="1600" dirty="0">
                <a:solidFill>
                  <a:schemeClr val="tx1"/>
                </a:solidFill>
              </a:rPr>
              <a:t>évaluation est </a:t>
            </a:r>
            <a:r>
              <a:rPr lang="fr-FR" sz="1600" dirty="0" smtClean="0">
                <a:solidFill>
                  <a:schemeClr val="tx1"/>
                </a:solidFill>
              </a:rPr>
              <a:t>conforme au RGPD. </a:t>
            </a:r>
            <a:r>
              <a:rPr lang="fr-FR" sz="1600" dirty="0">
                <a:solidFill>
                  <a:schemeClr val="tx1"/>
                </a:solidFill>
              </a:rPr>
              <a:t>Les remontées nationales sont totalement </a:t>
            </a:r>
            <a:r>
              <a:rPr lang="fr-FR" sz="1600" dirty="0" err="1">
                <a:solidFill>
                  <a:schemeClr val="tx1"/>
                </a:solidFill>
              </a:rPr>
              <a:t>anonymisées</a:t>
            </a:r>
            <a:r>
              <a:rPr lang="fr-FR" sz="1600" dirty="0">
                <a:solidFill>
                  <a:schemeClr val="tx1"/>
                </a:solidFill>
              </a:rPr>
              <a:t>. Les publications ultérieures ne concerneront que des données agrégées. </a:t>
            </a:r>
          </a:p>
        </p:txBody>
      </p:sp>
      <p:sp>
        <p:nvSpPr>
          <p:cNvPr id="5" name="Titre 1"/>
          <p:cNvSpPr txBox="1">
            <a:spLocks/>
          </p:cNvSpPr>
          <p:nvPr/>
        </p:nvSpPr>
        <p:spPr>
          <a:xfrm>
            <a:off x="722058" y="254123"/>
            <a:ext cx="8102346" cy="553998"/>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pPr>
              <a:defRPr/>
            </a:pPr>
            <a:r>
              <a:rPr lang="fr-FR" dirty="0" smtClean="0"/>
              <a:t> 	</a:t>
            </a:r>
            <a:r>
              <a:rPr lang="fr-FR" b="1" dirty="0" smtClean="0">
                <a:solidFill>
                  <a:schemeClr val="tx1"/>
                </a:solidFill>
              </a:rPr>
              <a:t>La Nature et le champ de l’évaluation</a:t>
            </a:r>
            <a:endParaRPr lang="fr-FR" b="1" dirty="0">
              <a:solidFill>
                <a:schemeClr val="tx1"/>
              </a:solidFill>
            </a:endParaRPr>
          </a:p>
        </p:txBody>
      </p:sp>
    </p:spTree>
    <p:extLst>
      <p:ext uri="{BB962C8B-B14F-4D97-AF65-F5344CB8AC3E}">
        <p14:creationId xmlns:p14="http://schemas.microsoft.com/office/powerpoint/2010/main" val="3171908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solidFill>
                  <a:schemeClr val="tx1"/>
                </a:solidFill>
              </a:rPr>
              <a:t>Les exercices </a:t>
            </a:r>
            <a:r>
              <a:rPr lang="fr-FR" dirty="0" smtClean="0">
                <a:solidFill>
                  <a:schemeClr val="tx1"/>
                </a:solidFill>
              </a:rPr>
              <a:t>qui seront proposés aux élèves ne </a:t>
            </a:r>
            <a:r>
              <a:rPr lang="fr-FR" dirty="0">
                <a:solidFill>
                  <a:schemeClr val="tx1"/>
                </a:solidFill>
              </a:rPr>
              <a:t>constituent pas un examen ou une épreuve qui aurait pour objet de classer les élèves ou les établissements les uns par rapport aux autres. Il est donc essentiel de veiller à présenter aux élèves de la façon la plus simple, mais aussi la plus rassurante, ce qu'on attend d'eux afin qu'ils n'éprouvent pas d'appréhension, ce qui risquerait de nuire à leur travail et de fausser la réalité</a:t>
            </a:r>
            <a:r>
              <a:rPr lang="fr-FR" dirty="0" smtClean="0">
                <a:solidFill>
                  <a:schemeClr val="tx1"/>
                </a:solidFill>
              </a:rPr>
              <a:t>.</a:t>
            </a:r>
          </a:p>
          <a:p>
            <a:pPr marL="0" indent="0">
              <a:buNone/>
            </a:pPr>
            <a:endParaRPr lang="fr-FR" dirty="0" smtClean="0">
              <a:solidFill>
                <a:schemeClr val="tx1"/>
              </a:solidFill>
            </a:endParaRPr>
          </a:p>
          <a:p>
            <a:r>
              <a:rPr lang="fr-FR" dirty="0" smtClean="0">
                <a:solidFill>
                  <a:schemeClr val="tx1"/>
                </a:solidFill>
              </a:rPr>
              <a:t> </a:t>
            </a:r>
            <a:r>
              <a:rPr lang="fr-FR" dirty="0">
                <a:solidFill>
                  <a:schemeClr val="tx1"/>
                </a:solidFill>
              </a:rPr>
              <a:t>Les consignes de passation sont uniquement destinées à uniformiser autant que possible les conditions de l'évaluation, de façon à placer tous les élèves dans la même situation. </a:t>
            </a:r>
          </a:p>
        </p:txBody>
      </p:sp>
      <p:sp>
        <p:nvSpPr>
          <p:cNvPr id="5" name="Titre 1"/>
          <p:cNvSpPr txBox="1">
            <a:spLocks/>
          </p:cNvSpPr>
          <p:nvPr/>
        </p:nvSpPr>
        <p:spPr>
          <a:xfrm>
            <a:off x="730936" y="342899"/>
            <a:ext cx="8137857" cy="553998"/>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pPr>
              <a:defRPr/>
            </a:pPr>
            <a:r>
              <a:rPr lang="fr-FR" dirty="0" smtClean="0"/>
              <a:t> 	</a:t>
            </a:r>
            <a:r>
              <a:rPr lang="fr-FR" b="1" dirty="0"/>
              <a:t> La Nature et le champ de l’évaluation</a:t>
            </a:r>
          </a:p>
        </p:txBody>
      </p:sp>
    </p:spTree>
    <p:extLst>
      <p:ext uri="{BB962C8B-B14F-4D97-AF65-F5344CB8AC3E}">
        <p14:creationId xmlns:p14="http://schemas.microsoft.com/office/powerpoint/2010/main" val="419828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6422" y="128889"/>
            <a:ext cx="7881400" cy="772032"/>
          </a:xfrm>
        </p:spPr>
        <p:txBody>
          <a:bodyPr>
            <a:normAutofit fontScale="90000"/>
          </a:bodyPr>
          <a:lstStyle/>
          <a:p>
            <a:r>
              <a:rPr lang="fr-FR" b="1" dirty="0"/>
              <a:t/>
            </a:r>
            <a:br>
              <a:rPr lang="fr-FR" b="1" dirty="0"/>
            </a:br>
            <a:r>
              <a:rPr lang="fr-FR" dirty="0" smtClean="0">
                <a:solidFill>
                  <a:schemeClr val="tx1"/>
                </a:solidFill>
              </a:rPr>
              <a:t>LE Portail unique – </a:t>
            </a:r>
            <a:r>
              <a:rPr lang="fr-FR" dirty="0" smtClean="0">
                <a:solidFill>
                  <a:schemeClr val="tx1"/>
                </a:solidFill>
                <a:hlinkClick r:id="rId3"/>
              </a:rPr>
              <a:t>https</a:t>
            </a:r>
            <a:r>
              <a:rPr lang="fr-FR" dirty="0">
                <a:solidFill>
                  <a:schemeClr val="tx1"/>
                </a:solidFill>
                <a:hlinkClick r:id="rId3"/>
              </a:rPr>
              <a:t>://</a:t>
            </a:r>
            <a:r>
              <a:rPr lang="fr-FR" dirty="0" smtClean="0">
                <a:solidFill>
                  <a:schemeClr val="tx1"/>
                </a:solidFill>
                <a:hlinkClick r:id="rId3"/>
              </a:rPr>
              <a:t>eval.depp.taocloud.org</a:t>
            </a:r>
            <a:r>
              <a:rPr lang="fr-FR" dirty="0" smtClean="0">
                <a:solidFill>
                  <a:schemeClr val="tx1"/>
                </a:solidFill>
              </a:rPr>
              <a:t> </a:t>
            </a:r>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64" y="1462615"/>
            <a:ext cx="8033436" cy="4376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035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endParaRPr lang="fr-FR" sz="1200">
              <a:solidFill>
                <a:schemeClr val="tx1">
                  <a:tint val="75000"/>
                </a:schemeClr>
              </a:solidFill>
              <a:latin typeface="+mn-lt"/>
            </a:endParaRPr>
          </a:p>
        </p:txBody>
      </p:sp>
      <p:grpSp>
        <p:nvGrpSpPr>
          <p:cNvPr id="38916" name="Group 5"/>
          <p:cNvGrpSpPr>
            <a:grpSpLocks/>
          </p:cNvGrpSpPr>
          <p:nvPr/>
        </p:nvGrpSpPr>
        <p:grpSpPr bwMode="auto">
          <a:xfrm>
            <a:off x="1322442" y="1667998"/>
            <a:ext cx="5798734" cy="3022520"/>
            <a:chOff x="664" y="646"/>
            <a:chExt cx="3831" cy="2128"/>
          </a:xfrm>
        </p:grpSpPr>
        <p:sp>
          <p:nvSpPr>
            <p:cNvPr id="12" name="Rectangle 11"/>
            <p:cNvSpPr/>
            <p:nvPr/>
          </p:nvSpPr>
          <p:spPr bwMode="auto">
            <a:xfrm>
              <a:off x="793" y="663"/>
              <a:ext cx="1769" cy="576"/>
            </a:xfrm>
            <a:prstGeom prst="rect">
              <a:avLst/>
            </a:prstGeom>
            <a:solidFill>
              <a:schemeClr val="accent6">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a:effectLst>
                    <a:outerShdw blurRad="38100" dist="38100" dir="2700000" algn="tl">
                      <a:srgbClr val="C0C0C0"/>
                    </a:outerShdw>
                  </a:effectLst>
                  <a:latin typeface="Lucida Grande"/>
                  <a:ea typeface="MS PGothic" pitchFamily="34" charset="-128"/>
                </a:rPr>
                <a:t>     Séquence 1</a:t>
              </a:r>
            </a:p>
            <a:p>
              <a:pPr algn="ctr" eaLnBrk="0" fontAlgn="auto" hangingPunct="0">
                <a:spcBef>
                  <a:spcPts val="0"/>
                </a:spcBef>
                <a:spcAft>
                  <a:spcPts val="0"/>
                </a:spcAft>
                <a:defRPr/>
              </a:pPr>
              <a:endParaRPr lang="fr-FR" sz="1600">
                <a:latin typeface="Lucida Grande"/>
                <a:ea typeface="MS PGothic" pitchFamily="34" charset="-128"/>
              </a:endParaRPr>
            </a:p>
          </p:txBody>
        </p:sp>
        <p:sp>
          <p:nvSpPr>
            <p:cNvPr id="5" name="Rectangle 4"/>
            <p:cNvSpPr/>
            <p:nvPr/>
          </p:nvSpPr>
          <p:spPr bwMode="auto">
            <a:xfrm>
              <a:off x="1328" y="903"/>
              <a:ext cx="843" cy="249"/>
            </a:xfrm>
            <a:prstGeom prst="rect">
              <a:avLst/>
            </a:prstGeom>
            <a:solidFill>
              <a:schemeClr val="accent1"/>
            </a:solidFill>
            <a:ln w="9525" cap="flat" cmpd="sng" algn="ctr">
              <a:noFill/>
              <a:prstDash val="solid"/>
              <a:round/>
              <a:headEnd type="none" w="med" len="med"/>
              <a:tailEnd type="none" w="med" len="med"/>
            </a:ln>
            <a:effectLst>
              <a:outerShdw blurRad="152400" dist="254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a:latin typeface="Lucida Grande"/>
                  <a:ea typeface="MS PGothic" pitchFamily="34" charset="-128"/>
                </a:rPr>
                <a:t>50 minutes  </a:t>
              </a:r>
            </a:p>
          </p:txBody>
        </p:sp>
        <p:sp>
          <p:nvSpPr>
            <p:cNvPr id="38925" name="Rectangle à coins arrondis 60"/>
            <p:cNvSpPr>
              <a:spLocks noChangeArrowheads="1"/>
            </p:cNvSpPr>
            <p:nvPr/>
          </p:nvSpPr>
          <p:spPr bwMode="auto">
            <a:xfrm>
              <a:off x="664" y="1616"/>
              <a:ext cx="3811" cy="1158"/>
            </a:xfrm>
            <a:prstGeom prst="roundRect">
              <a:avLst>
                <a:gd name="adj" fmla="val 16667"/>
              </a:avLst>
            </a:prstGeom>
            <a:solidFill>
              <a:srgbClr val="D3E789">
                <a:alpha val="54117"/>
              </a:srgbClr>
            </a:solidFill>
            <a:ln w="9525" algn="ctr">
              <a:solidFill>
                <a:schemeClr val="tx1"/>
              </a:solidFill>
              <a:round/>
              <a:headEnd/>
              <a:tailEnd/>
            </a:ln>
          </p:spPr>
          <p:txBody>
            <a:bodyPr/>
            <a:lstStyle/>
            <a:p>
              <a:pPr algn="r" eaLnBrk="0" hangingPunct="0"/>
              <a:endParaRPr lang="fr-FR" sz="2400">
                <a:latin typeface="Lucida Grande"/>
                <a:ea typeface="MS PGothic" pitchFamily="34" charset="-128"/>
              </a:endParaRPr>
            </a:p>
          </p:txBody>
        </p:sp>
        <p:sp>
          <p:nvSpPr>
            <p:cNvPr id="64" name="Rectangle 63"/>
            <p:cNvSpPr/>
            <p:nvPr/>
          </p:nvSpPr>
          <p:spPr bwMode="auto">
            <a:xfrm>
              <a:off x="2726" y="646"/>
              <a:ext cx="1769" cy="576"/>
            </a:xfrm>
            <a:prstGeom prst="rect">
              <a:avLst/>
            </a:prstGeom>
            <a:solidFill>
              <a:schemeClr val="accent6">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a:effectLst>
                    <a:outerShdw blurRad="38100" dist="38100" dir="2700000" algn="tl">
                      <a:srgbClr val="C0C0C0"/>
                    </a:outerShdw>
                  </a:effectLst>
                  <a:latin typeface="Lucida Grande"/>
                  <a:ea typeface="MS PGothic" pitchFamily="34" charset="-128"/>
                </a:rPr>
                <a:t>Séquence 2</a:t>
              </a:r>
            </a:p>
            <a:p>
              <a:pPr algn="ctr" eaLnBrk="0" fontAlgn="auto" hangingPunct="0">
                <a:spcBef>
                  <a:spcPts val="0"/>
                </a:spcBef>
                <a:spcAft>
                  <a:spcPts val="0"/>
                </a:spcAft>
                <a:defRPr/>
              </a:pPr>
              <a:endParaRPr lang="fr-FR" sz="1600">
                <a:latin typeface="Lucida Grande"/>
                <a:ea typeface="MS PGothic" pitchFamily="34" charset="-128"/>
              </a:endParaRPr>
            </a:p>
          </p:txBody>
        </p:sp>
        <p:cxnSp>
          <p:nvCxnSpPr>
            <p:cNvPr id="38929" name="Connecteur droit avec flèche 67"/>
            <p:cNvCxnSpPr>
              <a:cxnSpLocks noChangeShapeType="1"/>
            </p:cNvCxnSpPr>
            <p:nvPr/>
          </p:nvCxnSpPr>
          <p:spPr bwMode="auto">
            <a:xfrm>
              <a:off x="1701" y="1256"/>
              <a:ext cx="0" cy="395"/>
            </a:xfrm>
            <a:prstGeom prst="straightConnector1">
              <a:avLst/>
            </a:prstGeom>
            <a:noFill/>
            <a:ln w="28575" algn="ctr">
              <a:solidFill>
                <a:schemeClr val="tx1"/>
              </a:solidFill>
              <a:round/>
              <a:headEnd type="oval" w="med" len="med"/>
              <a:tailEnd type="arrow" w="med" len="med"/>
            </a:ln>
          </p:spPr>
        </p:cxnSp>
        <p:cxnSp>
          <p:nvCxnSpPr>
            <p:cNvPr id="38930" name="Connecteur droit avec flèche 68"/>
            <p:cNvCxnSpPr>
              <a:cxnSpLocks noChangeShapeType="1"/>
            </p:cNvCxnSpPr>
            <p:nvPr/>
          </p:nvCxnSpPr>
          <p:spPr bwMode="auto">
            <a:xfrm>
              <a:off x="3606" y="1253"/>
              <a:ext cx="0" cy="395"/>
            </a:xfrm>
            <a:prstGeom prst="straightConnector1">
              <a:avLst/>
            </a:prstGeom>
            <a:noFill/>
            <a:ln w="28575" algn="ctr">
              <a:solidFill>
                <a:schemeClr val="tx1"/>
              </a:solidFill>
              <a:round/>
              <a:headEnd type="oval" w="med" len="med"/>
              <a:tailEnd type="arrow" w="med" len="med"/>
            </a:ln>
          </p:spPr>
        </p:cxnSp>
        <p:sp>
          <p:nvSpPr>
            <p:cNvPr id="2" name="Rectangle 4"/>
            <p:cNvSpPr/>
            <p:nvPr/>
          </p:nvSpPr>
          <p:spPr bwMode="auto">
            <a:xfrm>
              <a:off x="3187" y="903"/>
              <a:ext cx="843" cy="249"/>
            </a:xfrm>
            <a:prstGeom prst="rect">
              <a:avLst/>
            </a:prstGeom>
            <a:solidFill>
              <a:schemeClr val="accent1"/>
            </a:solidFill>
            <a:ln w="9525" cap="flat" cmpd="sng" algn="ctr">
              <a:noFill/>
              <a:prstDash val="solid"/>
              <a:round/>
              <a:headEnd type="none" w="med" len="med"/>
              <a:tailEnd type="none" w="med" len="med"/>
            </a:ln>
            <a:effectLst>
              <a:outerShdw blurRad="152400" dist="254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a:latin typeface="Lucida Grande"/>
                  <a:ea typeface="MS PGothic" pitchFamily="34" charset="-128"/>
                </a:rPr>
                <a:t>50 minutes  </a:t>
              </a:r>
            </a:p>
          </p:txBody>
        </p:sp>
        <p:sp>
          <p:nvSpPr>
            <p:cNvPr id="10" name="Rectangle 9"/>
            <p:cNvSpPr/>
            <p:nvPr/>
          </p:nvSpPr>
          <p:spPr bwMode="auto">
            <a:xfrm>
              <a:off x="2778" y="1704"/>
              <a:ext cx="1614" cy="370"/>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smtClean="0">
                  <a:effectLst>
                    <a:outerShdw blurRad="38100" dist="38100" dir="2700000" algn="tl">
                      <a:srgbClr val="C0C0C0"/>
                    </a:outerShdw>
                  </a:effectLst>
                  <a:latin typeface="Lucida Grande"/>
                  <a:ea typeface="MS PGothic" pitchFamily="34" charset="-128"/>
                </a:rPr>
                <a:t>Mathématiques</a:t>
              </a:r>
              <a:endParaRPr lang="fr-FR" sz="1600" dirty="0">
                <a:effectLst>
                  <a:outerShdw blurRad="38100" dist="38100" dir="2700000" algn="tl">
                    <a:srgbClr val="C0C0C0"/>
                  </a:outerShdw>
                </a:effectLst>
                <a:latin typeface="Lucida Grande"/>
                <a:ea typeface="MS PGothic" pitchFamily="34" charset="-128"/>
              </a:endParaRPr>
            </a:p>
            <a:p>
              <a:pPr algn="ctr" eaLnBrk="0" fontAlgn="auto" hangingPunct="0">
                <a:spcBef>
                  <a:spcPts val="0"/>
                </a:spcBef>
                <a:spcAft>
                  <a:spcPts val="0"/>
                </a:spcAft>
                <a:defRPr/>
              </a:pPr>
              <a:endParaRPr lang="fr-FR" sz="1600" dirty="0">
                <a:latin typeface="Lucida Grande"/>
                <a:ea typeface="MS PGothic" pitchFamily="34" charset="-128"/>
              </a:endParaRPr>
            </a:p>
          </p:txBody>
        </p:sp>
        <p:sp>
          <p:nvSpPr>
            <p:cNvPr id="3" name="Rectangle 9"/>
            <p:cNvSpPr/>
            <p:nvPr/>
          </p:nvSpPr>
          <p:spPr bwMode="auto">
            <a:xfrm>
              <a:off x="963" y="1704"/>
              <a:ext cx="1614" cy="370"/>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defRPr/>
              </a:pPr>
              <a:r>
                <a:rPr lang="fr-FR" sz="1600" dirty="0" smtClean="0">
                  <a:effectLst>
                    <a:outerShdw blurRad="38100" dist="38100" dir="2700000" algn="tl">
                      <a:srgbClr val="C0C0C0"/>
                    </a:outerShdw>
                  </a:effectLst>
                  <a:latin typeface="Lucida Grande"/>
                  <a:ea typeface="MS PGothic" charset="-128"/>
                </a:rPr>
                <a:t>Français</a:t>
              </a:r>
              <a:endParaRPr lang="fr-FR" sz="1600" dirty="0">
                <a:effectLst>
                  <a:outerShdw blurRad="38100" dist="38100" dir="2700000" algn="tl">
                    <a:srgbClr val="C0C0C0"/>
                  </a:outerShdw>
                </a:effectLst>
                <a:latin typeface="Lucida Grande"/>
                <a:ea typeface="MS PGothic" charset="-128"/>
              </a:endParaRPr>
            </a:p>
            <a:p>
              <a:pPr algn="ctr" eaLnBrk="0" hangingPunct="0">
                <a:defRPr/>
              </a:pPr>
              <a:endParaRPr lang="fr-FR" sz="1600" dirty="0">
                <a:latin typeface="Lucida Grande"/>
                <a:ea typeface="MS PGothic" charset="-128"/>
              </a:endParaRPr>
            </a:p>
          </p:txBody>
        </p:sp>
        <p:sp>
          <p:nvSpPr>
            <p:cNvPr id="6" name="Rectangle 9"/>
            <p:cNvSpPr/>
            <p:nvPr/>
          </p:nvSpPr>
          <p:spPr bwMode="auto">
            <a:xfrm>
              <a:off x="1009" y="2248"/>
              <a:ext cx="1614" cy="370"/>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smtClean="0">
                  <a:effectLst>
                    <a:outerShdw blurRad="38100" dist="38100" dir="2700000" algn="tl">
                      <a:srgbClr val="C0C0C0"/>
                    </a:outerShdw>
                  </a:effectLst>
                  <a:latin typeface="Lucida Grande"/>
                  <a:ea typeface="MS PGothic" pitchFamily="34" charset="-128"/>
                </a:rPr>
                <a:t>5 blocs d’exercices</a:t>
              </a:r>
              <a:endParaRPr lang="fr-FR" sz="1600" dirty="0">
                <a:effectLst>
                  <a:outerShdw blurRad="38100" dist="38100" dir="2700000" algn="tl">
                    <a:srgbClr val="C0C0C0"/>
                  </a:outerShdw>
                </a:effectLst>
                <a:latin typeface="Lucida Grande"/>
                <a:ea typeface="MS PGothic" pitchFamily="34" charset="-128"/>
              </a:endParaRPr>
            </a:p>
            <a:p>
              <a:pPr algn="ctr" eaLnBrk="0" fontAlgn="auto" hangingPunct="0">
                <a:spcBef>
                  <a:spcPts val="0"/>
                </a:spcBef>
                <a:spcAft>
                  <a:spcPts val="0"/>
                </a:spcAft>
                <a:defRPr/>
              </a:pPr>
              <a:endParaRPr lang="fr-FR" sz="1600" dirty="0">
                <a:latin typeface="Lucida Grande"/>
                <a:ea typeface="MS PGothic" pitchFamily="34" charset="-128"/>
              </a:endParaRPr>
            </a:p>
          </p:txBody>
        </p:sp>
        <p:sp>
          <p:nvSpPr>
            <p:cNvPr id="7" name="Rectangle 9"/>
            <p:cNvSpPr/>
            <p:nvPr/>
          </p:nvSpPr>
          <p:spPr bwMode="auto">
            <a:xfrm>
              <a:off x="2778" y="2248"/>
              <a:ext cx="1614" cy="370"/>
            </a:xfrm>
            <a:prstGeom prst="rect">
              <a:avLst/>
            </a:prstGeom>
            <a:solidFill>
              <a:srgbClr val="D3E78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fontAlgn="auto" hangingPunct="0">
                <a:spcBef>
                  <a:spcPts val="0"/>
                </a:spcBef>
                <a:spcAft>
                  <a:spcPts val="0"/>
                </a:spcAft>
                <a:defRPr/>
              </a:pPr>
              <a:r>
                <a:rPr lang="fr-FR" sz="1600" dirty="0" smtClean="0">
                  <a:effectLst>
                    <a:outerShdw blurRad="38100" dist="38100" dir="2700000" algn="tl">
                      <a:srgbClr val="C0C0C0"/>
                    </a:outerShdw>
                  </a:effectLst>
                  <a:latin typeface="Lucida Grande"/>
                  <a:ea typeface="MS PGothic" pitchFamily="34" charset="-128"/>
                </a:rPr>
                <a:t>5 blocs d’exercices</a:t>
              </a:r>
              <a:endParaRPr lang="fr-FR" sz="1600" dirty="0">
                <a:effectLst>
                  <a:outerShdw blurRad="38100" dist="38100" dir="2700000" algn="tl">
                    <a:srgbClr val="C0C0C0"/>
                  </a:outerShdw>
                </a:effectLst>
                <a:latin typeface="Lucida Grande"/>
                <a:ea typeface="MS PGothic" pitchFamily="34" charset="-128"/>
              </a:endParaRPr>
            </a:p>
            <a:p>
              <a:pPr algn="ctr" eaLnBrk="0" fontAlgn="auto" hangingPunct="0">
                <a:spcBef>
                  <a:spcPts val="0"/>
                </a:spcBef>
                <a:spcAft>
                  <a:spcPts val="0"/>
                </a:spcAft>
                <a:defRPr/>
              </a:pPr>
              <a:endParaRPr lang="fr-FR" sz="1600" dirty="0">
                <a:latin typeface="Lucida Grande"/>
                <a:ea typeface="MS PGothic" pitchFamily="34" charset="-128"/>
              </a:endParaRPr>
            </a:p>
          </p:txBody>
        </p:sp>
      </p:grpSp>
      <p:sp>
        <p:nvSpPr>
          <p:cNvPr id="38917" name="Text Box 33"/>
          <p:cNvSpPr txBox="1">
            <a:spLocks noChangeArrowheads="1"/>
          </p:cNvSpPr>
          <p:nvPr/>
        </p:nvSpPr>
        <p:spPr bwMode="auto">
          <a:xfrm>
            <a:off x="1692275" y="4868863"/>
            <a:ext cx="7127875" cy="304800"/>
          </a:xfrm>
          <a:prstGeom prst="rect">
            <a:avLst/>
          </a:prstGeom>
          <a:noFill/>
          <a:ln w="15875" algn="ctr">
            <a:noFill/>
            <a:miter lim="800000"/>
            <a:headEnd/>
            <a:tailEnd/>
          </a:ln>
        </p:spPr>
        <p:txBody>
          <a:bodyPr>
            <a:spAutoFit/>
          </a:bodyPr>
          <a:lstStyle/>
          <a:p>
            <a:pPr eaLnBrk="0" hangingPunct="0">
              <a:spcBef>
                <a:spcPct val="50000"/>
              </a:spcBef>
            </a:pPr>
            <a:r>
              <a:rPr lang="fr-FR" sz="1400" dirty="0">
                <a:ea typeface="MS PGothic" pitchFamily="34" charset="-128"/>
                <a:sym typeface="Wingdings" pitchFamily="2" charset="2"/>
              </a:rPr>
              <a:t> </a:t>
            </a:r>
            <a:r>
              <a:rPr lang="fr-FR" sz="1400" dirty="0">
                <a:ea typeface="MS PGothic" pitchFamily="34" charset="-128"/>
              </a:rPr>
              <a:t>Description précise des contenus dans le guide à destination du coordinateur.</a:t>
            </a:r>
          </a:p>
        </p:txBody>
      </p:sp>
      <p:sp>
        <p:nvSpPr>
          <p:cNvPr id="38918" name="Text Box 34"/>
          <p:cNvSpPr txBox="1">
            <a:spLocks noChangeArrowheads="1"/>
          </p:cNvSpPr>
          <p:nvPr/>
        </p:nvSpPr>
        <p:spPr bwMode="auto">
          <a:xfrm>
            <a:off x="1692275" y="5373688"/>
            <a:ext cx="7127875" cy="523220"/>
          </a:xfrm>
          <a:prstGeom prst="rect">
            <a:avLst/>
          </a:prstGeom>
          <a:noFill/>
          <a:ln w="15875" algn="ctr">
            <a:noFill/>
            <a:miter lim="800000"/>
            <a:headEnd/>
            <a:tailEnd/>
          </a:ln>
        </p:spPr>
        <p:txBody>
          <a:bodyPr>
            <a:spAutoFit/>
          </a:bodyPr>
          <a:lstStyle/>
          <a:p>
            <a:pPr eaLnBrk="0" hangingPunct="0">
              <a:spcBef>
                <a:spcPct val="50000"/>
              </a:spcBef>
            </a:pPr>
            <a:r>
              <a:rPr lang="fr-FR" sz="1400" dirty="0">
                <a:ea typeface="MS PGothic" pitchFamily="34" charset="-128"/>
                <a:sym typeface="Wingdings" pitchFamily="2" charset="2"/>
              </a:rPr>
              <a:t> </a:t>
            </a:r>
            <a:r>
              <a:rPr lang="fr-FR" altLang="ja-JP" sz="1400" dirty="0">
                <a:ea typeface="MS PGothic" pitchFamily="34" charset="-128"/>
              </a:rPr>
              <a:t>Les exercices proposés se réfèrent aux programmes scolaires du cycle </a:t>
            </a:r>
            <a:r>
              <a:rPr lang="fr-FR" altLang="ja-JP" sz="1400" dirty="0" smtClean="0">
                <a:ea typeface="MS PGothic" pitchFamily="34" charset="-128"/>
              </a:rPr>
              <a:t>3. (</a:t>
            </a:r>
            <a:r>
              <a:rPr lang="fr-FR" sz="1400" dirty="0"/>
              <a:t>B.O. n°11 du 26 novembre 2015</a:t>
            </a:r>
            <a:r>
              <a:rPr lang="fr-FR" altLang="ja-JP" sz="1400" dirty="0" smtClean="0">
                <a:ea typeface="MS PGothic" pitchFamily="34" charset="-128"/>
              </a:rPr>
              <a:t>) - </a:t>
            </a:r>
            <a:r>
              <a:rPr lang="fr-FR" sz="1400" dirty="0" smtClean="0"/>
              <a:t>champs disciplinaires contribuant aux domaines </a:t>
            </a:r>
            <a:r>
              <a:rPr lang="fr-FR" sz="1400" dirty="0"/>
              <a:t>1 et 4 du socle </a:t>
            </a:r>
            <a:r>
              <a:rPr lang="fr-FR" sz="1400" dirty="0" smtClean="0"/>
              <a:t>commun.</a:t>
            </a:r>
            <a:endParaRPr lang="fr-FR" sz="1400" dirty="0">
              <a:ea typeface="MS PGothic" pitchFamily="34" charset="-128"/>
            </a:endParaRPr>
          </a:p>
        </p:txBody>
      </p:sp>
      <p:sp>
        <p:nvSpPr>
          <p:cNvPr id="20" name="Titre 1"/>
          <p:cNvSpPr txBox="1">
            <a:spLocks/>
          </p:cNvSpPr>
          <p:nvPr/>
        </p:nvSpPr>
        <p:spPr>
          <a:xfrm>
            <a:off x="805400" y="189725"/>
            <a:ext cx="7375525" cy="553998"/>
          </a:xfrm>
          <a:prstGeom prst="rect">
            <a:avLst/>
          </a:prstGeom>
        </p:spPr>
        <p:txBody>
          <a:bodyPr vert="horz" lIns="91440" tIns="45720" rIns="91440" bIns="45720" rtlCol="0" anchor="ctr">
            <a:spAutoFit/>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pPr>
              <a:defRPr/>
            </a:pPr>
            <a:r>
              <a:rPr lang="fr-FR" dirty="0" smtClean="0"/>
              <a:t> </a:t>
            </a:r>
            <a:r>
              <a:rPr lang="fr-FR" b="1" dirty="0" smtClean="0">
                <a:solidFill>
                  <a:schemeClr val="tx1"/>
                </a:solidFill>
              </a:rPr>
              <a:t>le Protocole d’évaluation : principes</a:t>
            </a:r>
            <a:endParaRPr lang="fr-FR" b="1" dirty="0">
              <a:solidFill>
                <a:schemeClr val="tx1"/>
              </a:solidFill>
            </a:endParaRPr>
          </a:p>
        </p:txBody>
      </p:sp>
    </p:spTree>
    <p:extLst>
      <p:ext uri="{BB962C8B-B14F-4D97-AF65-F5344CB8AC3E}">
        <p14:creationId xmlns:p14="http://schemas.microsoft.com/office/powerpoint/2010/main" val="14740762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119f9b1cd9f589f93a03fb976800c802">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F2B266-49D3-4979-8803-9492E4FFF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07463A-4F30-4EF9-BE07-FB8B3DDEEEB2}">
  <ds:schemaRefs>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sharepoint/v3"/>
    <ds:schemaRef ds:uri="http://purl.org/dc/terms/"/>
  </ds:schemaRefs>
</ds:datastoreItem>
</file>

<file path=customXml/itemProps3.xml><?xml version="1.0" encoding="utf-8"?>
<ds:datastoreItem xmlns:ds="http://schemas.openxmlformats.org/officeDocument/2006/customXml" ds:itemID="{4930CE3D-4D05-473B-8E4E-8BF5FC35A7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2123</TotalTime>
  <Words>1603</Words>
  <Application>Microsoft Office PowerPoint</Application>
  <PresentationFormat>Affichage à l'écran (4:3)</PresentationFormat>
  <Paragraphs>322</Paragraphs>
  <Slides>24</Slides>
  <Notes>13</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24</vt:i4>
      </vt:variant>
    </vt:vector>
  </HeadingPairs>
  <TitlesOfParts>
    <vt:vector size="37" baseType="lpstr">
      <vt:lpstr>MS PGothic</vt:lpstr>
      <vt:lpstr>Arial</vt:lpstr>
      <vt:lpstr>Arial Black</vt:lpstr>
      <vt:lpstr>Arial Italic</vt:lpstr>
      <vt:lpstr>Calibri</vt:lpstr>
      <vt:lpstr>Cambria</vt:lpstr>
      <vt:lpstr>Lucida Grande</vt:lpstr>
      <vt:lpstr>Times New Roman</vt:lpstr>
      <vt:lpstr>Wingdings</vt:lpstr>
      <vt:lpstr>pages de contenus</vt:lpstr>
      <vt:lpstr>page de presentation et de partie</vt:lpstr>
      <vt:lpstr>page de sous-partie</vt:lpstr>
      <vt:lpstr>1_page de presentation et de partie</vt:lpstr>
      <vt:lpstr>Rentrée scolaire 2018 Evaluations Nationales  en Sixième</vt:lpstr>
      <vt:lpstr>SOMMAIRE</vt:lpstr>
      <vt:lpstr>LES Objectifs</vt:lpstr>
      <vt:lpstr>les Modalités</vt:lpstr>
      <vt:lpstr>Présentation PowerPoint</vt:lpstr>
      <vt:lpstr>Présentation PowerPoint</vt:lpstr>
      <vt:lpstr>Présentation PowerPoint</vt:lpstr>
      <vt:lpstr> LE Portail unique – https://eval.depp.taocloud.org </vt:lpstr>
      <vt:lpstr>Présentation PowerPoint</vt:lpstr>
      <vt:lpstr>Présentation PowerPoint</vt:lpstr>
      <vt:lpstr>Présentation PowerPoint</vt:lpstr>
      <vt:lpstr>Présentation PowerPoint</vt:lpstr>
      <vt:lpstr>Le protocole d’Évaluation</vt:lpstr>
      <vt:lpstr>Présentation PowerPoint</vt:lpstr>
      <vt:lpstr>Présentation PowerPoint</vt:lpstr>
      <vt:lpstr>Les restitutions </vt:lpstr>
      <vt:lpstr>Restitution des résultats individuels</vt:lpstr>
      <vt:lpstr>Restitution des résultats individuels</vt:lpstr>
      <vt:lpstr>Restitution des résultats PAR CLASSE</vt:lpstr>
      <vt:lpstr>Deuxième temps :Restitution au niveau établissement après traitement national</vt:lpstr>
      <vt:lpstr>résultats par établissements Niveau général </vt:lpstr>
      <vt:lpstr>résultats par établissements Niveau classes </vt:lpstr>
      <vt:lpstr>Les outils d’accompagnement classe de sixiÈme </vt:lpstr>
      <vt:lpstr>La restitution individuelle des résultats de chaque élève est l’occasion d’un dialogue personnalisé entre les enseignants et les parents ; elle se fera selon les usages de l’établissement. La présence de l’élève est  souhaitable pour au moins une partie de l’entretien.   Le temps d’échange est plus court pour les élèves dont les résultats n’inquiètent pas pour la suite du cycle.   L’enjeu est que chacun puisse recevoir de ses  enseignants et de ses parents, dans le cadre d’un partenariat éducatif et d’une pédagogie différenciée, l’aide la plus personnalisée et efficace possible.  Les parents doivent comprendre que l’on vise à mieux connaître le profil de réussite de leur enfant, domaine par domaine.  Pour certains parents particulièrement soucieux, il faut insister sur le fait que l’évaluation pointe les manques, mais aussi les réussites et les acquis qui vont permettre les progrès à venir : c’est ce qui fait la valeur de cette évaluation par rapport aux examens.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Myriam Wallstein</cp:lastModifiedBy>
  <cp:revision>200</cp:revision>
  <cp:lastPrinted>2018-08-24T15:37:19Z</cp:lastPrinted>
  <dcterms:created xsi:type="dcterms:W3CDTF">2015-02-04T10:43:31Z</dcterms:created>
  <dcterms:modified xsi:type="dcterms:W3CDTF">2018-09-02T06:20:59Z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